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8288000" cy="10287000"/>
  <p:notesSz cx="6858000" cy="9144000"/>
  <p:embeddedFontLst>
    <p:embeddedFont>
      <p:font typeface="Dosis Bold" charset="1" panose="02010803020202060003"/>
      <p:regular r:id="rId63"/>
    </p:embeddedFont>
    <p:embeddedFont>
      <p:font typeface="Lazydog" charset="1" panose="00000000000000000000"/>
      <p:regular r:id="rId64"/>
    </p:embeddedFont>
    <p:embeddedFont>
      <p:font typeface="Dosis" charset="1" panose="02010503020202060003"/>
      <p:regular r:id="rId65"/>
    </p:embeddedFont>
    <p:embeddedFont>
      <p:font typeface="Inter Bold" charset="1" panose="020B0802030000000004"/>
      <p:regular r:id="rId66"/>
    </p:embeddedFont>
    <p:embeddedFont>
      <p:font typeface="Inter" charset="1" panose="020B0502030000000004"/>
      <p:regular r:id="rId67"/>
    </p:embeddedFont>
    <p:embeddedFont>
      <p:font typeface="Inter Italics" charset="1" panose="020B0502030000000004"/>
      <p:regular r:id="rId68"/>
    </p:embeddedFont>
    <p:embeddedFont>
      <p:font typeface="TT Rounds Condensed Bold" charset="1" panose="0200080603000002000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gif" Type="http://schemas.openxmlformats.org/officeDocument/2006/relationships/image"/><Relationship Id="rId11" Target="../media/image64.gif" Type="http://schemas.openxmlformats.org/officeDocument/2006/relationships/image"/><Relationship Id="rId12" Target="../media/image65.gif" Type="http://schemas.openxmlformats.org/officeDocument/2006/relationships/image"/><Relationship Id="rId13" Target="../media/image66.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gif" Type="http://schemas.openxmlformats.org/officeDocument/2006/relationships/image"/><Relationship Id="rId11" Target="../media/image65.gif" Type="http://schemas.openxmlformats.org/officeDocument/2006/relationships/image"/><Relationship Id="rId12" Target="../media/image66.pn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png" Type="http://schemas.openxmlformats.org/officeDocument/2006/relationships/image"/><Relationship Id="rId18" Target="../media/image72.svg" Type="http://schemas.openxmlformats.org/officeDocument/2006/relationships/image"/><Relationship Id="rId19" Target="../media/image73.png" Type="http://schemas.openxmlformats.org/officeDocument/2006/relationships/image"/><Relationship Id="rId2" Target="../media/image15.png" Type="http://schemas.openxmlformats.org/officeDocument/2006/relationships/image"/><Relationship Id="rId20" Target="../media/image74.sv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67631" y="2223828"/>
            <a:ext cx="9480395" cy="6565710"/>
          </a:xfrm>
          <a:custGeom>
            <a:avLst/>
            <a:gdLst/>
            <a:ahLst/>
            <a:cxnLst/>
            <a:rect r="r" b="b" t="t" l="l"/>
            <a:pathLst>
              <a:path h="6565710" w="9480395">
                <a:moveTo>
                  <a:pt x="0" y="0"/>
                </a:moveTo>
                <a:lnTo>
                  <a:pt x="9480395" y="0"/>
                </a:lnTo>
                <a:lnTo>
                  <a:pt x="9480395" y="6565710"/>
                </a:lnTo>
                <a:lnTo>
                  <a:pt x="0" y="6565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462874" y="7275233"/>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632289" y="8174892"/>
            <a:ext cx="4372649" cy="529811"/>
          </a:xfrm>
          <a:prstGeom prst="rect">
            <a:avLst/>
          </a:prstGeom>
        </p:spPr>
        <p:txBody>
          <a:bodyPr anchor="t" rtlCol="false" tIns="0" lIns="0" bIns="0" rIns="0">
            <a:spAutoFit/>
          </a:bodyPr>
          <a:lstStyle/>
          <a:p>
            <a:pPr algn="l" marL="0" indent="0" lvl="0">
              <a:lnSpc>
                <a:spcPts val="4397"/>
              </a:lnSpc>
              <a:spcBef>
                <a:spcPct val="0"/>
              </a:spcBef>
            </a:pPr>
            <a:r>
              <a:rPr lang="en-US" b="true" sz="3141">
                <a:solidFill>
                  <a:srgbClr val="000000"/>
                </a:solidFill>
                <a:latin typeface="Dosis Bold"/>
                <a:ea typeface="Dosis Bold"/>
                <a:cs typeface="Dosis Bold"/>
                <a:sym typeface="Dosis Bold"/>
              </a:rPr>
              <a:t>8 January 2025</a:t>
            </a:r>
          </a:p>
        </p:txBody>
      </p:sp>
      <p:sp>
        <p:nvSpPr>
          <p:cNvPr name="TextBox 9" id="9"/>
          <p:cNvSpPr txBox="true"/>
          <p:nvPr/>
        </p:nvSpPr>
        <p:spPr>
          <a:xfrm rot="0">
            <a:off x="1590748" y="6684937"/>
            <a:ext cx="5567448" cy="1162906"/>
          </a:xfrm>
          <a:prstGeom prst="rect">
            <a:avLst/>
          </a:prstGeom>
        </p:spPr>
        <p:txBody>
          <a:bodyPr anchor="t" rtlCol="false" tIns="0" lIns="0" bIns="0" rIns="0">
            <a:spAutoFit/>
          </a:bodyPr>
          <a:lstStyle/>
          <a:p>
            <a:pPr algn="l">
              <a:lnSpc>
                <a:spcPts val="4677"/>
              </a:lnSpc>
            </a:pPr>
            <a:r>
              <a:rPr lang="en-US" sz="3341" b="true">
                <a:solidFill>
                  <a:srgbClr val="000000"/>
                </a:solidFill>
                <a:latin typeface="Dosis Bold"/>
                <a:ea typeface="Dosis Bold"/>
                <a:cs typeface="Dosis Bold"/>
                <a:sym typeface="Dosis Bold"/>
              </a:rPr>
              <a:t>Prepared by :</a:t>
            </a:r>
          </a:p>
          <a:p>
            <a:pPr algn="l" marL="0" indent="0" lvl="0">
              <a:lnSpc>
                <a:spcPts val="4677"/>
              </a:lnSpc>
              <a:spcBef>
                <a:spcPct val="0"/>
              </a:spcBef>
            </a:pPr>
            <a:r>
              <a:rPr lang="en-US" b="true" sz="3341">
                <a:solidFill>
                  <a:srgbClr val="000000"/>
                </a:solidFill>
                <a:latin typeface="Dosis Bold"/>
                <a:ea typeface="Dosis Bold"/>
                <a:cs typeface="Dosis Bold"/>
                <a:sym typeface="Dosis Bold"/>
              </a:rPr>
              <a:t>Catherine, Gita, Kabir, Wisdom</a:t>
            </a:r>
          </a:p>
        </p:txBody>
      </p:sp>
      <p:sp>
        <p:nvSpPr>
          <p:cNvPr name="TextBox 10" id="10"/>
          <p:cNvSpPr txBox="true"/>
          <p:nvPr/>
        </p:nvSpPr>
        <p:spPr>
          <a:xfrm rot="0">
            <a:off x="1111091" y="1002493"/>
            <a:ext cx="11134896" cy="2149012"/>
          </a:xfrm>
          <a:prstGeom prst="rect">
            <a:avLst/>
          </a:prstGeom>
        </p:spPr>
        <p:txBody>
          <a:bodyPr anchor="t" rtlCol="false" tIns="0" lIns="0" bIns="0" rIns="0">
            <a:spAutoFit/>
          </a:bodyPr>
          <a:lstStyle/>
          <a:p>
            <a:pPr algn="l" marL="0" indent="0" lvl="0">
              <a:lnSpc>
                <a:spcPts val="16684"/>
              </a:lnSpc>
            </a:pPr>
            <a:r>
              <a:rPr lang="en-US" sz="14635">
                <a:solidFill>
                  <a:srgbClr val="014225"/>
                </a:solidFill>
                <a:latin typeface="Lazydog"/>
                <a:ea typeface="Lazydog"/>
                <a:cs typeface="Lazydog"/>
                <a:sym typeface="Lazydog"/>
              </a:rPr>
              <a:t>project 3</a:t>
            </a:r>
          </a:p>
        </p:txBody>
      </p:sp>
      <p:sp>
        <p:nvSpPr>
          <p:cNvPr name="TextBox 11" id="11"/>
          <p:cNvSpPr txBox="true"/>
          <p:nvPr/>
        </p:nvSpPr>
        <p:spPr>
          <a:xfrm rot="0">
            <a:off x="1111091" y="3420217"/>
            <a:ext cx="7063993" cy="729259"/>
          </a:xfrm>
          <a:prstGeom prst="rect">
            <a:avLst/>
          </a:prstGeom>
        </p:spPr>
        <p:txBody>
          <a:bodyPr anchor="t" rtlCol="false" tIns="0" lIns="0" bIns="0" rIns="0">
            <a:spAutoFit/>
          </a:bodyPr>
          <a:lstStyle/>
          <a:p>
            <a:pPr algn="l" marL="0" indent="0" lvl="0">
              <a:lnSpc>
                <a:spcPts val="6004"/>
              </a:lnSpc>
              <a:spcBef>
                <a:spcPct val="0"/>
              </a:spcBef>
            </a:pPr>
            <a:r>
              <a:rPr lang="en-US" b="true" sz="4289">
                <a:solidFill>
                  <a:srgbClr val="795913"/>
                </a:solidFill>
                <a:latin typeface="Dosis Bold"/>
                <a:ea typeface="Dosis Bold"/>
                <a:cs typeface="Dosis Bold"/>
                <a:sym typeface="Dosis Bold"/>
              </a:rPr>
              <a:t>Superstore Data Analysis</a:t>
            </a:r>
          </a:p>
        </p:txBody>
      </p:sp>
      <p:sp>
        <p:nvSpPr>
          <p:cNvPr name="Freeform 12" id="12"/>
          <p:cNvSpPr/>
          <p:nvPr/>
        </p:nvSpPr>
        <p:spPr>
          <a:xfrm flipH="false" flipV="false" rot="0">
            <a:off x="17022278" y="9133420"/>
            <a:ext cx="925748" cy="2307159"/>
          </a:xfrm>
          <a:custGeom>
            <a:avLst/>
            <a:gdLst/>
            <a:ahLst/>
            <a:cxnLst/>
            <a:rect r="r" b="b" t="t" l="l"/>
            <a:pathLst>
              <a:path h="2307159" w="925748">
                <a:moveTo>
                  <a:pt x="0" y="0"/>
                </a:moveTo>
                <a:lnTo>
                  <a:pt x="925748" y="0"/>
                </a:lnTo>
                <a:lnTo>
                  <a:pt x="925748" y="2307160"/>
                </a:lnTo>
                <a:lnTo>
                  <a:pt x="0" y="23071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818613" y="4386942"/>
            <a:ext cx="2767786" cy="552433"/>
          </a:xfrm>
          <a:prstGeom prst="rect">
            <a:avLst/>
          </a:prstGeom>
        </p:spPr>
        <p:txBody>
          <a:bodyPr anchor="t" rtlCol="false" tIns="0" lIns="0" bIns="0" rIns="0">
            <a:spAutoFit/>
          </a:bodyPr>
          <a:lstStyle/>
          <a:p>
            <a:pPr algn="l" marL="0" indent="0" lvl="0">
              <a:lnSpc>
                <a:spcPts val="4494"/>
              </a:lnSpc>
              <a:spcBef>
                <a:spcPct val="0"/>
              </a:spcBef>
            </a:pPr>
            <a:r>
              <a:rPr lang="en-US" b="true" sz="3210">
                <a:solidFill>
                  <a:srgbClr val="795913"/>
                </a:solidFill>
                <a:latin typeface="Dosis Bold"/>
                <a:ea typeface="Dosis Bold"/>
                <a:cs typeface="Dosis Bold"/>
                <a:sym typeface="Dosis Bold"/>
              </a:rPr>
              <a:t>Source : Kaggle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434638" y="2252543"/>
            <a:ext cx="9703468" cy="7738516"/>
          </a:xfrm>
          <a:custGeom>
            <a:avLst/>
            <a:gdLst/>
            <a:ahLst/>
            <a:cxnLst/>
            <a:rect r="r" b="b" t="t" l="l"/>
            <a:pathLst>
              <a:path h="7738516" w="9703468">
                <a:moveTo>
                  <a:pt x="0" y="0"/>
                </a:moveTo>
                <a:lnTo>
                  <a:pt x="9703468" y="0"/>
                </a:lnTo>
                <a:lnTo>
                  <a:pt x="9703468" y="7738515"/>
                </a:lnTo>
                <a:lnTo>
                  <a:pt x="0" y="7738515"/>
                </a:lnTo>
                <a:lnTo>
                  <a:pt x="0" y="0"/>
                </a:lnTo>
                <a:close/>
              </a:path>
            </a:pathLst>
          </a:custGeom>
          <a:blipFill>
            <a:blip r:embed="rId10"/>
            <a:stretch>
              <a:fillRect l="0" t="0" r="0" b="0"/>
            </a:stretch>
          </a:blipFill>
        </p:spPr>
      </p:sp>
      <p:sp>
        <p:nvSpPr>
          <p:cNvPr name="TextBox 7" id="7"/>
          <p:cNvSpPr txBox="true"/>
          <p:nvPr/>
        </p:nvSpPr>
        <p:spPr>
          <a:xfrm rot="0">
            <a:off x="6338815" y="281815"/>
            <a:ext cx="5439298" cy="1775585"/>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year-over-year performance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89721" y="2594747"/>
            <a:ext cx="17698279" cy="7985672"/>
          </a:xfrm>
          <a:prstGeom prst="rect">
            <a:avLst/>
          </a:prstGeom>
        </p:spPr>
        <p:txBody>
          <a:bodyPr anchor="t" rtlCol="false" tIns="0" lIns="0" bIns="0" rIns="0">
            <a:spAutoFit/>
          </a:bodyPr>
          <a:lstStyle/>
          <a:p>
            <a:pPr algn="l">
              <a:lnSpc>
                <a:spcPts val="4519"/>
              </a:lnSpc>
            </a:pPr>
            <a:r>
              <a:rPr lang="en-US" sz="3228" u="sng" b="true">
                <a:solidFill>
                  <a:srgbClr val="795913"/>
                </a:solidFill>
                <a:latin typeface="Inter Bold"/>
                <a:ea typeface="Inter Bold"/>
                <a:cs typeface="Inter Bold"/>
                <a:sym typeface="Inter Bold"/>
              </a:rPr>
              <a:t>INSIGHTS</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The business experienced steady growth in total sales, with 2017 being the most significant year for revenue.</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The growth in order count aligns with the increase in sales, highlighting improved customer acquisition (more new customers) and retention (repeat purchases).</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The trendline confirms the year-over-year steady growth in orders over time.</a:t>
            </a:r>
          </a:p>
          <a:p>
            <a:pPr algn="l">
              <a:lnSpc>
                <a:spcPts val="4519"/>
              </a:lnSpc>
            </a:pPr>
          </a:p>
          <a:p>
            <a:pPr algn="l">
              <a:lnSpc>
                <a:spcPts val="4519"/>
              </a:lnSpc>
            </a:pPr>
          </a:p>
          <a:p>
            <a:pPr algn="l">
              <a:lnSpc>
                <a:spcPts val="4519"/>
              </a:lnSpc>
            </a:pPr>
          </a:p>
          <a:p>
            <a:pPr algn="l">
              <a:lnSpc>
                <a:spcPts val="4519"/>
              </a:lnSpc>
            </a:pPr>
          </a:p>
          <a:p>
            <a:pPr algn="l">
              <a:lnSpc>
                <a:spcPts val="45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1281" y="3115692"/>
            <a:ext cx="8548065" cy="5962276"/>
          </a:xfrm>
          <a:custGeom>
            <a:avLst/>
            <a:gdLst/>
            <a:ahLst/>
            <a:cxnLst/>
            <a:rect r="r" b="b" t="t" l="l"/>
            <a:pathLst>
              <a:path h="5962276" w="8548065">
                <a:moveTo>
                  <a:pt x="0" y="0"/>
                </a:moveTo>
                <a:lnTo>
                  <a:pt x="8548065" y="0"/>
                </a:lnTo>
                <a:lnTo>
                  <a:pt x="8548065" y="5962276"/>
                </a:lnTo>
                <a:lnTo>
                  <a:pt x="0" y="5962276"/>
                </a:lnTo>
                <a:lnTo>
                  <a:pt x="0" y="0"/>
                </a:lnTo>
                <a:close/>
              </a:path>
            </a:pathLst>
          </a:custGeom>
          <a:blipFill>
            <a:blip r:embed="rId10"/>
            <a:stretch>
              <a:fillRect l="0" t="0" r="0" b="0"/>
            </a:stretch>
          </a:blipFill>
        </p:spPr>
      </p:sp>
      <p:sp>
        <p:nvSpPr>
          <p:cNvPr name="Freeform 7" id="7"/>
          <p:cNvSpPr/>
          <p:nvPr/>
        </p:nvSpPr>
        <p:spPr>
          <a:xfrm flipH="false" flipV="false" rot="0">
            <a:off x="9295059" y="3115692"/>
            <a:ext cx="8656662" cy="5962276"/>
          </a:xfrm>
          <a:custGeom>
            <a:avLst/>
            <a:gdLst/>
            <a:ahLst/>
            <a:cxnLst/>
            <a:rect r="r" b="b" t="t" l="l"/>
            <a:pathLst>
              <a:path h="5962276" w="8656662">
                <a:moveTo>
                  <a:pt x="0" y="0"/>
                </a:moveTo>
                <a:lnTo>
                  <a:pt x="8656661" y="0"/>
                </a:lnTo>
                <a:lnTo>
                  <a:pt x="8656661" y="5962276"/>
                </a:lnTo>
                <a:lnTo>
                  <a:pt x="0" y="5962276"/>
                </a:lnTo>
                <a:lnTo>
                  <a:pt x="0" y="0"/>
                </a:lnTo>
                <a:close/>
              </a:path>
            </a:pathLst>
          </a:custGeom>
          <a:blipFill>
            <a:blip r:embed="rId11"/>
            <a:stretch>
              <a:fillRect l="0" t="0" r="0" b="0"/>
            </a:stretch>
          </a:blipFill>
        </p:spPr>
      </p:sp>
      <p:sp>
        <p:nvSpPr>
          <p:cNvPr name="TextBox 8" id="8"/>
          <p:cNvSpPr txBox="true"/>
          <p:nvPr/>
        </p:nvSpPr>
        <p:spPr>
          <a:xfrm rot="0">
            <a:off x="6338815" y="281815"/>
            <a:ext cx="5439298" cy="1775585"/>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year-over-year performance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119547" y="2192665"/>
            <a:ext cx="16048906" cy="5844519"/>
          </a:xfrm>
          <a:prstGeom prst="rect">
            <a:avLst/>
          </a:prstGeom>
        </p:spPr>
        <p:txBody>
          <a:bodyPr anchor="t" rtlCol="false" tIns="0" lIns="0" bIns="0" rIns="0">
            <a:spAutoFit/>
          </a:bodyPr>
          <a:lstStyle/>
          <a:p>
            <a:pPr algn="l">
              <a:lnSpc>
                <a:spcPts val="3860"/>
              </a:lnSpc>
            </a:pPr>
            <a:r>
              <a:rPr lang="en-US" sz="2757" u="sng" b="true">
                <a:solidFill>
                  <a:srgbClr val="795913"/>
                </a:solidFill>
                <a:latin typeface="Inter Bold"/>
                <a:ea typeface="Inter Bold"/>
                <a:cs typeface="Inter Bold"/>
                <a:sym typeface="Inter Bold"/>
              </a:rPr>
              <a:t>INSIGHTS</a:t>
            </a:r>
          </a:p>
          <a:p>
            <a:pPr algn="l">
              <a:lnSpc>
                <a:spcPts val="3860"/>
              </a:lnSpc>
            </a:pPr>
          </a:p>
          <a:p>
            <a:pPr algn="l" marL="595331" indent="-297666" lvl="1">
              <a:lnSpc>
                <a:spcPts val="3860"/>
              </a:lnSpc>
              <a:buFont typeface="Arial"/>
              <a:buChar char="•"/>
            </a:pPr>
            <a:r>
              <a:rPr lang="en-US" sz="2757">
                <a:solidFill>
                  <a:srgbClr val="795913"/>
                </a:solidFill>
                <a:latin typeface="Inter"/>
                <a:ea typeface="Inter"/>
                <a:cs typeface="Inter"/>
                <a:sym typeface="Inter"/>
              </a:rPr>
              <a:t>While sales grew significantly each year, profit margins show a steadier increase, suggesting efficient cost management or higher profitability strategies in recent years.</a:t>
            </a:r>
          </a:p>
          <a:p>
            <a:pPr algn="l">
              <a:lnSpc>
                <a:spcPts val="3860"/>
              </a:lnSpc>
            </a:pPr>
          </a:p>
          <a:p>
            <a:pPr algn="l">
              <a:lnSpc>
                <a:spcPts val="3860"/>
              </a:lnSpc>
            </a:pPr>
            <a:r>
              <a:rPr lang="en-US" sz="2757" i="true">
                <a:solidFill>
                  <a:srgbClr val="795913"/>
                </a:solidFill>
                <a:latin typeface="Inter Italics"/>
                <a:ea typeface="Inter Italics"/>
                <a:cs typeface="Inter Italics"/>
                <a:sym typeface="Inter Italics"/>
              </a:rPr>
              <a:t>Scatter Plot with Linear Regression: Sales and Profit</a:t>
            </a:r>
          </a:p>
          <a:p>
            <a:pPr algn="l">
              <a:lnSpc>
                <a:spcPts val="3860"/>
              </a:lnSpc>
            </a:pPr>
          </a:p>
          <a:p>
            <a:pPr algn="l" marL="595331" indent="-297666" lvl="1">
              <a:lnSpc>
                <a:spcPts val="3860"/>
              </a:lnSpc>
              <a:buFont typeface="Arial"/>
              <a:buChar char="•"/>
            </a:pPr>
            <a:r>
              <a:rPr lang="en-US" sz="2757">
                <a:solidFill>
                  <a:srgbClr val="795913"/>
                </a:solidFill>
                <a:latin typeface="Inter"/>
                <a:ea typeface="Inter"/>
                <a:cs typeface="Inter"/>
                <a:sym typeface="Inter"/>
              </a:rPr>
              <a:t>Sales and profit show a positive linear trend over the years, confirming sustained growth.</a:t>
            </a:r>
          </a:p>
          <a:p>
            <a:pPr algn="l">
              <a:lnSpc>
                <a:spcPts val="3860"/>
              </a:lnSpc>
            </a:pPr>
          </a:p>
          <a:p>
            <a:pPr algn="l" marL="595331" indent="-297666" lvl="1">
              <a:lnSpc>
                <a:spcPts val="3860"/>
              </a:lnSpc>
              <a:buFont typeface="Arial"/>
              <a:buChar char="•"/>
            </a:pPr>
            <a:r>
              <a:rPr lang="en-US" sz="2757">
                <a:solidFill>
                  <a:srgbClr val="795913"/>
                </a:solidFill>
                <a:latin typeface="Inter"/>
                <a:ea typeface="Inter"/>
                <a:cs typeface="Inter"/>
                <a:sym typeface="Inter"/>
              </a:rPr>
              <a:t>Profit, however, has a less steep regression line compared to sales, emphasizing the need for further profitability enhancements.</a:t>
            </a:r>
          </a:p>
          <a:p>
            <a:pPr algn="l">
              <a:lnSpc>
                <a:spcPts val="38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320865" y="1742395"/>
            <a:ext cx="11646269" cy="8225178"/>
          </a:xfrm>
          <a:custGeom>
            <a:avLst/>
            <a:gdLst/>
            <a:ahLst/>
            <a:cxnLst/>
            <a:rect r="r" b="b" t="t" l="l"/>
            <a:pathLst>
              <a:path h="8225178" w="11646269">
                <a:moveTo>
                  <a:pt x="0" y="0"/>
                </a:moveTo>
                <a:lnTo>
                  <a:pt x="11646270" y="0"/>
                </a:lnTo>
                <a:lnTo>
                  <a:pt x="11646270" y="8225177"/>
                </a:lnTo>
                <a:lnTo>
                  <a:pt x="0" y="8225177"/>
                </a:lnTo>
                <a:lnTo>
                  <a:pt x="0" y="0"/>
                </a:lnTo>
                <a:close/>
              </a:path>
            </a:pathLst>
          </a:custGeom>
          <a:blipFill>
            <a:blip r:embed="rId10"/>
            <a:stretch>
              <a:fillRect l="0" t="0" r="0" b="0"/>
            </a:stretch>
          </a:blipFill>
        </p:spPr>
      </p:sp>
      <p:sp>
        <p:nvSpPr>
          <p:cNvPr name="TextBox 7" id="7"/>
          <p:cNvSpPr txBox="true"/>
          <p:nvPr/>
        </p:nvSpPr>
        <p:spPr>
          <a:xfrm rot="0">
            <a:off x="5069923" y="538439"/>
            <a:ext cx="7977081"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monthly sales trend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89721" y="2594747"/>
            <a:ext cx="17698279" cy="6271172"/>
          </a:xfrm>
          <a:prstGeom prst="rect">
            <a:avLst/>
          </a:prstGeom>
        </p:spPr>
        <p:txBody>
          <a:bodyPr anchor="t" rtlCol="false" tIns="0" lIns="0" bIns="0" rIns="0">
            <a:spAutoFit/>
          </a:bodyPr>
          <a:lstStyle/>
          <a:p>
            <a:pPr algn="l">
              <a:lnSpc>
                <a:spcPts val="4519"/>
              </a:lnSpc>
            </a:pPr>
            <a:r>
              <a:rPr lang="en-US" sz="3228" u="sng" b="true">
                <a:solidFill>
                  <a:srgbClr val="795913"/>
                </a:solidFill>
                <a:latin typeface="Inter Bold"/>
                <a:ea typeface="Inter Bold"/>
                <a:cs typeface="Inter Bold"/>
                <a:sym typeface="Inter Bold"/>
              </a:rPr>
              <a:t>INSIGHTS</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The business experiences seasonal variations in sales, with the latter half of the year being particularly strong. September, November, and December show the highest sales, exceeding $300,000 each, indicating potential peak seasons for the business.</a:t>
            </a:r>
          </a:p>
          <a:p>
            <a:pPr algn="l">
              <a:lnSpc>
                <a:spcPts val="4519"/>
              </a:lnSpc>
            </a:pPr>
          </a:p>
          <a:p>
            <a:pPr algn="l">
              <a:lnSpc>
                <a:spcPts val="4519"/>
              </a:lnSpc>
            </a:pPr>
          </a:p>
          <a:p>
            <a:pPr algn="l">
              <a:lnSpc>
                <a:spcPts val="4519"/>
              </a:lnSpc>
            </a:pPr>
          </a:p>
          <a:p>
            <a:pPr algn="l">
              <a:lnSpc>
                <a:spcPts val="4519"/>
              </a:lnSpc>
            </a:pPr>
          </a:p>
          <a:p>
            <a:pPr algn="l">
              <a:lnSpc>
                <a:spcPts val="4519"/>
              </a:lnSpc>
            </a:pPr>
          </a:p>
          <a:p>
            <a:pPr algn="l">
              <a:lnSpc>
                <a:spcPts val="45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4825" y="1028700"/>
            <a:ext cx="6570539" cy="4114800"/>
          </a:xfrm>
          <a:custGeom>
            <a:avLst/>
            <a:gdLst/>
            <a:ahLst/>
            <a:cxnLst/>
            <a:rect r="r" b="b" t="t" l="l"/>
            <a:pathLst>
              <a:path h="4114800" w="6570539">
                <a:moveTo>
                  <a:pt x="0" y="0"/>
                </a:moveTo>
                <a:lnTo>
                  <a:pt x="6570539" y="0"/>
                </a:lnTo>
                <a:lnTo>
                  <a:pt x="65705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7713255" y="5240421"/>
            <a:ext cx="9546045" cy="2113731"/>
          </a:xfrm>
          <a:prstGeom prst="rect">
            <a:avLst/>
          </a:prstGeom>
        </p:spPr>
        <p:txBody>
          <a:bodyPr anchor="t" rtlCol="false" tIns="0" lIns="0" bIns="0" rIns="0">
            <a:spAutoFit/>
          </a:bodyPr>
          <a:lstStyle/>
          <a:p>
            <a:pPr algn="ctr" marL="0" indent="0" lvl="0">
              <a:lnSpc>
                <a:spcPts val="8499"/>
              </a:lnSpc>
              <a:spcBef>
                <a:spcPct val="0"/>
              </a:spcBef>
            </a:pPr>
            <a:r>
              <a:rPr lang="en-US" sz="6071">
                <a:solidFill>
                  <a:srgbClr val="014225"/>
                </a:solidFill>
                <a:latin typeface="Lazydog"/>
                <a:ea typeface="Lazydog"/>
                <a:cs typeface="Lazydog"/>
                <a:sym typeface="Lazydog"/>
              </a:rPr>
              <a:t>Geographical Sales and Profit Overview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070788" y="1644097"/>
            <a:ext cx="8146424" cy="8166841"/>
          </a:xfrm>
          <a:custGeom>
            <a:avLst/>
            <a:gdLst/>
            <a:ahLst/>
            <a:cxnLst/>
            <a:rect r="r" b="b" t="t" l="l"/>
            <a:pathLst>
              <a:path h="8166841" w="8146424">
                <a:moveTo>
                  <a:pt x="0" y="0"/>
                </a:moveTo>
                <a:lnTo>
                  <a:pt x="8146424" y="0"/>
                </a:lnTo>
                <a:lnTo>
                  <a:pt x="8146424" y="8166841"/>
                </a:lnTo>
                <a:lnTo>
                  <a:pt x="0" y="8166841"/>
                </a:lnTo>
                <a:lnTo>
                  <a:pt x="0" y="0"/>
                </a:lnTo>
                <a:close/>
              </a:path>
            </a:pathLst>
          </a:custGeom>
          <a:blipFill>
            <a:blip r:embed="rId10"/>
            <a:stretch>
              <a:fillRect l="0" t="0" r="0" b="0"/>
            </a:stretch>
          </a:blipFill>
        </p:spPr>
      </p:sp>
      <p:sp>
        <p:nvSpPr>
          <p:cNvPr name="TextBox 7" id="7"/>
          <p:cNvSpPr txBox="true"/>
          <p:nvPr/>
        </p:nvSpPr>
        <p:spPr>
          <a:xfrm rot="0">
            <a:off x="4377508" y="538439"/>
            <a:ext cx="9532985"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Analysis of sales by state</a:t>
            </a:r>
          </a:p>
        </p:txBody>
      </p:sp>
      <p:sp>
        <p:nvSpPr>
          <p:cNvPr name="TextBox 8" id="8"/>
          <p:cNvSpPr txBox="true"/>
          <p:nvPr/>
        </p:nvSpPr>
        <p:spPr>
          <a:xfrm rot="0">
            <a:off x="158202" y="2312347"/>
            <a:ext cx="4672482"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Top 17 States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77508" y="538439"/>
            <a:ext cx="9532985"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Analysis of sales by state</a:t>
            </a:r>
          </a:p>
        </p:txBody>
      </p:sp>
      <p:sp>
        <p:nvSpPr>
          <p:cNvPr name="TextBox 7" id="7"/>
          <p:cNvSpPr txBox="true"/>
          <p:nvPr/>
        </p:nvSpPr>
        <p:spPr>
          <a:xfrm rot="0">
            <a:off x="158202" y="2312347"/>
            <a:ext cx="4672482"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Middle 17 States :</a:t>
            </a:r>
          </a:p>
        </p:txBody>
      </p:sp>
      <p:sp>
        <p:nvSpPr>
          <p:cNvPr name="Freeform 8" id="8"/>
          <p:cNvSpPr/>
          <p:nvPr/>
        </p:nvSpPr>
        <p:spPr>
          <a:xfrm flipH="false" flipV="false" rot="0">
            <a:off x="5447317" y="1414186"/>
            <a:ext cx="8050355" cy="8121417"/>
          </a:xfrm>
          <a:custGeom>
            <a:avLst/>
            <a:gdLst/>
            <a:ahLst/>
            <a:cxnLst/>
            <a:rect r="r" b="b" t="t" l="l"/>
            <a:pathLst>
              <a:path h="8121417" w="8050355">
                <a:moveTo>
                  <a:pt x="0" y="0"/>
                </a:moveTo>
                <a:lnTo>
                  <a:pt x="8050355" y="0"/>
                </a:lnTo>
                <a:lnTo>
                  <a:pt x="8050355" y="8121417"/>
                </a:lnTo>
                <a:lnTo>
                  <a:pt x="0" y="8121417"/>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50091" y="1644097"/>
            <a:ext cx="8213404" cy="8338482"/>
          </a:xfrm>
          <a:custGeom>
            <a:avLst/>
            <a:gdLst/>
            <a:ahLst/>
            <a:cxnLst/>
            <a:rect r="r" b="b" t="t" l="l"/>
            <a:pathLst>
              <a:path h="8338482" w="8213404">
                <a:moveTo>
                  <a:pt x="0" y="0"/>
                </a:moveTo>
                <a:lnTo>
                  <a:pt x="8213405" y="0"/>
                </a:lnTo>
                <a:lnTo>
                  <a:pt x="8213405" y="8338482"/>
                </a:lnTo>
                <a:lnTo>
                  <a:pt x="0" y="8338482"/>
                </a:lnTo>
                <a:lnTo>
                  <a:pt x="0" y="0"/>
                </a:lnTo>
                <a:close/>
              </a:path>
            </a:pathLst>
          </a:custGeom>
          <a:blipFill>
            <a:blip r:embed="rId10"/>
            <a:stretch>
              <a:fillRect l="0" t="0" r="0" b="0"/>
            </a:stretch>
          </a:blipFill>
        </p:spPr>
      </p:sp>
      <p:sp>
        <p:nvSpPr>
          <p:cNvPr name="TextBox 7" id="7"/>
          <p:cNvSpPr txBox="true"/>
          <p:nvPr/>
        </p:nvSpPr>
        <p:spPr>
          <a:xfrm rot="0">
            <a:off x="4377508" y="538439"/>
            <a:ext cx="9532985"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Analysis of sales by state</a:t>
            </a:r>
          </a:p>
        </p:txBody>
      </p:sp>
      <p:sp>
        <p:nvSpPr>
          <p:cNvPr name="TextBox 8" id="8"/>
          <p:cNvSpPr txBox="true"/>
          <p:nvPr/>
        </p:nvSpPr>
        <p:spPr>
          <a:xfrm rot="0">
            <a:off x="158202" y="2312347"/>
            <a:ext cx="4672482"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Bottom 16 States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014528" y="-1474845"/>
            <a:ext cx="14203834" cy="8072957"/>
            <a:chOff x="0" y="0"/>
            <a:chExt cx="4547616" cy="2584704"/>
          </a:xfrm>
        </p:grpSpPr>
        <p:sp>
          <p:nvSpPr>
            <p:cNvPr name="Freeform 3" id="3"/>
            <p:cNvSpPr/>
            <p:nvPr/>
          </p:nvSpPr>
          <p:spPr>
            <a:xfrm flipH="false" flipV="false" rot="0">
              <a:off x="0" y="0"/>
              <a:ext cx="4547616" cy="2584704"/>
            </a:xfrm>
            <a:custGeom>
              <a:avLst/>
              <a:gdLst/>
              <a:ahLst/>
              <a:cxnLst/>
              <a:rect r="r" b="b" t="t" l="l"/>
              <a:pathLst>
                <a:path h="2584704" w="4547616">
                  <a:moveTo>
                    <a:pt x="4547616" y="2584704"/>
                  </a:moveTo>
                  <a:lnTo>
                    <a:pt x="0" y="2584704"/>
                  </a:lnTo>
                  <a:lnTo>
                    <a:pt x="0" y="0"/>
                  </a:lnTo>
                  <a:lnTo>
                    <a:pt x="4547616" y="0"/>
                  </a:lnTo>
                  <a:lnTo>
                    <a:pt x="4547616" y="2584704"/>
                  </a:lnTo>
                  <a:close/>
                </a:path>
              </a:pathLst>
            </a:custGeom>
            <a:blipFill>
              <a:blip r:embed="rId2"/>
              <a:stretch>
                <a:fillRect l="0" t="-33" r="0" b="-33"/>
              </a:stretch>
            </a:blipFill>
          </p:spPr>
        </p:sp>
        <p:sp>
          <p:nvSpPr>
            <p:cNvPr name="Freeform 4" id="4"/>
            <p:cNvSpPr/>
            <p:nvPr/>
          </p:nvSpPr>
          <p:spPr>
            <a:xfrm flipH="false" flipV="false" rot="0">
              <a:off x="38418" y="49420"/>
              <a:ext cx="4473128" cy="2451241"/>
            </a:xfrm>
            <a:custGeom>
              <a:avLst/>
              <a:gdLst/>
              <a:ahLst/>
              <a:cxnLst/>
              <a:rect r="r" b="b" t="t" l="l"/>
              <a:pathLst>
                <a:path h="2451241" w="4473128">
                  <a:moveTo>
                    <a:pt x="3806137" y="2224714"/>
                  </a:moveTo>
                  <a:cubicBezTo>
                    <a:pt x="4040534" y="2160616"/>
                    <a:pt x="4250942" y="2021088"/>
                    <a:pt x="4364350" y="1794622"/>
                  </a:cubicBezTo>
                  <a:cubicBezTo>
                    <a:pt x="4473127" y="1577406"/>
                    <a:pt x="4451920" y="1287641"/>
                    <a:pt x="4276200" y="1119887"/>
                  </a:cubicBezTo>
                  <a:cubicBezTo>
                    <a:pt x="4087738" y="939970"/>
                    <a:pt x="3790734" y="940461"/>
                    <a:pt x="3565019" y="810294"/>
                  </a:cubicBezTo>
                  <a:cubicBezTo>
                    <a:pt x="3372524" y="699283"/>
                    <a:pt x="3247955" y="503663"/>
                    <a:pt x="3106075" y="332651"/>
                  </a:cubicBezTo>
                  <a:cubicBezTo>
                    <a:pt x="2964196" y="161639"/>
                    <a:pt x="2774430" y="0"/>
                    <a:pt x="2552260" y="4471"/>
                  </a:cubicBezTo>
                  <a:cubicBezTo>
                    <a:pt x="2397795" y="7580"/>
                    <a:pt x="2258303" y="90694"/>
                    <a:pt x="2119909" y="159367"/>
                  </a:cubicBezTo>
                  <a:cubicBezTo>
                    <a:pt x="1899043" y="268964"/>
                    <a:pt x="1662409" y="346727"/>
                    <a:pt x="1419584" y="389512"/>
                  </a:cubicBezTo>
                  <a:cubicBezTo>
                    <a:pt x="1028401" y="458435"/>
                    <a:pt x="588440" y="451093"/>
                    <a:pt x="293528" y="717158"/>
                  </a:cubicBezTo>
                  <a:cubicBezTo>
                    <a:pt x="90084" y="900701"/>
                    <a:pt x="0" y="1200787"/>
                    <a:pt x="68756" y="1466013"/>
                  </a:cubicBezTo>
                  <a:cubicBezTo>
                    <a:pt x="137511" y="1731237"/>
                    <a:pt x="362060" y="1949786"/>
                    <a:pt x="629074" y="2011318"/>
                  </a:cubicBezTo>
                  <a:cubicBezTo>
                    <a:pt x="813702" y="2053864"/>
                    <a:pt x="1008656" y="2025801"/>
                    <a:pt x="1194116" y="2064574"/>
                  </a:cubicBezTo>
                  <a:cubicBezTo>
                    <a:pt x="1510477" y="2130714"/>
                    <a:pt x="1769446" y="2384148"/>
                    <a:pt x="2090558" y="2420848"/>
                  </a:cubicBezTo>
                  <a:cubicBezTo>
                    <a:pt x="2356471" y="2451241"/>
                    <a:pt x="2612011" y="2327835"/>
                    <a:pt x="2867231" y="2247245"/>
                  </a:cubicBezTo>
                  <a:cubicBezTo>
                    <a:pt x="3041872" y="2192102"/>
                    <a:pt x="3227440" y="2251354"/>
                    <a:pt x="3404183" y="2263564"/>
                  </a:cubicBezTo>
                  <a:cubicBezTo>
                    <a:pt x="3537184" y="2272752"/>
                    <a:pt x="3675392" y="2260467"/>
                    <a:pt x="3806137" y="2224714"/>
                  </a:cubicBezTo>
                  <a:close/>
                </a:path>
              </a:pathLst>
            </a:custGeom>
            <a:blipFill>
              <a:blip r:embed="rId3"/>
              <a:stretch>
                <a:fillRect l="0" t="0" r="0" b="-20739"/>
              </a:stretch>
            </a:blipFill>
          </p:spPr>
        </p:sp>
      </p:grpSp>
      <p:sp>
        <p:nvSpPr>
          <p:cNvPr name="Freeform 5" id="5"/>
          <p:cNvSpPr/>
          <p:nvPr/>
        </p:nvSpPr>
        <p:spPr>
          <a:xfrm flipH="false" flipV="true" rot="-5400000">
            <a:off x="-1640230" y="-1483426"/>
            <a:ext cx="7411105" cy="6568092"/>
          </a:xfrm>
          <a:custGeom>
            <a:avLst/>
            <a:gdLst/>
            <a:ahLst/>
            <a:cxnLst/>
            <a:rect r="r" b="b" t="t" l="l"/>
            <a:pathLst>
              <a:path h="6568092" w="7411105">
                <a:moveTo>
                  <a:pt x="0" y="6568092"/>
                </a:moveTo>
                <a:lnTo>
                  <a:pt x="7411106" y="6568092"/>
                </a:lnTo>
                <a:lnTo>
                  <a:pt x="7411106" y="0"/>
                </a:lnTo>
                <a:lnTo>
                  <a:pt x="0" y="0"/>
                </a:lnTo>
                <a:lnTo>
                  <a:pt x="0" y="65680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43032" y="53767"/>
            <a:ext cx="10658527" cy="2801924"/>
          </a:xfrm>
          <a:prstGeom prst="rect">
            <a:avLst/>
          </a:prstGeom>
        </p:spPr>
        <p:txBody>
          <a:bodyPr anchor="t" rtlCol="false" tIns="0" lIns="0" bIns="0" rIns="0">
            <a:spAutoFit/>
          </a:bodyPr>
          <a:lstStyle/>
          <a:p>
            <a:pPr algn="l" marL="0" indent="0" lvl="0">
              <a:lnSpc>
                <a:spcPts val="11153"/>
              </a:lnSpc>
              <a:spcBef>
                <a:spcPct val="0"/>
              </a:spcBef>
            </a:pPr>
            <a:r>
              <a:rPr lang="en-US" sz="7966">
                <a:solidFill>
                  <a:srgbClr val="014225"/>
                </a:solidFill>
                <a:latin typeface="Lazydog"/>
                <a:ea typeface="Lazydog"/>
                <a:cs typeface="Lazydog"/>
                <a:sym typeface="Lazydog"/>
              </a:rPr>
              <a:t>overview of superstore data</a:t>
            </a:r>
          </a:p>
        </p:txBody>
      </p:sp>
      <p:sp>
        <p:nvSpPr>
          <p:cNvPr name="TextBox 7" id="7"/>
          <p:cNvSpPr txBox="true"/>
          <p:nvPr/>
        </p:nvSpPr>
        <p:spPr>
          <a:xfrm rot="0">
            <a:off x="243032" y="3029511"/>
            <a:ext cx="14996312" cy="5370978"/>
          </a:xfrm>
          <a:prstGeom prst="rect">
            <a:avLst/>
          </a:prstGeom>
        </p:spPr>
        <p:txBody>
          <a:bodyPr anchor="t" rtlCol="false" tIns="0" lIns="0" bIns="0" rIns="0">
            <a:spAutoFit/>
          </a:bodyPr>
          <a:lstStyle/>
          <a:p>
            <a:pPr algn="l">
              <a:lnSpc>
                <a:spcPts val="4786"/>
              </a:lnSpc>
            </a:pPr>
            <a:r>
              <a:rPr lang="en-US" sz="3419">
                <a:solidFill>
                  <a:srgbClr val="000000"/>
                </a:solidFill>
                <a:latin typeface="Dosis"/>
                <a:ea typeface="Dosis"/>
                <a:cs typeface="Dosis"/>
                <a:sym typeface="Dosis"/>
              </a:rPr>
              <a:t>The dataset contains information about a superstore’s operation. </a:t>
            </a:r>
          </a:p>
          <a:p>
            <a:pPr algn="l">
              <a:lnSpc>
                <a:spcPts val="4786"/>
              </a:lnSpc>
            </a:pPr>
            <a:r>
              <a:rPr lang="en-US" sz="3419">
                <a:solidFill>
                  <a:srgbClr val="000000"/>
                </a:solidFill>
                <a:latin typeface="Dosis"/>
                <a:ea typeface="Dosis"/>
                <a:cs typeface="Dosis"/>
                <a:sym typeface="Dosis"/>
              </a:rPr>
              <a:t>The context of the data based on :</a:t>
            </a:r>
          </a:p>
          <a:p>
            <a:pPr algn="l" marL="738200" indent="-369100" lvl="1">
              <a:lnSpc>
                <a:spcPts val="4786"/>
              </a:lnSpc>
              <a:buFont typeface="Arial"/>
              <a:buChar char="•"/>
            </a:pPr>
            <a:r>
              <a:rPr lang="en-US" sz="3419">
                <a:solidFill>
                  <a:srgbClr val="000000"/>
                </a:solidFill>
                <a:latin typeface="Dosis"/>
                <a:ea typeface="Dosis"/>
                <a:cs typeface="Dosis"/>
                <a:sym typeface="Dosis"/>
              </a:rPr>
              <a:t>Order Details (order id, order date, ship date, ship mode)</a:t>
            </a:r>
          </a:p>
          <a:p>
            <a:pPr algn="l" marL="738200" indent="-369100" lvl="1">
              <a:lnSpc>
                <a:spcPts val="4786"/>
              </a:lnSpc>
              <a:buFont typeface="Arial"/>
              <a:buChar char="•"/>
            </a:pPr>
            <a:r>
              <a:rPr lang="en-US" sz="3419">
                <a:solidFill>
                  <a:srgbClr val="000000"/>
                </a:solidFill>
                <a:latin typeface="Dosis"/>
                <a:ea typeface="Dosis"/>
                <a:cs typeface="Dosis"/>
                <a:sym typeface="Dosis"/>
              </a:rPr>
              <a:t>C</a:t>
            </a:r>
            <a:r>
              <a:rPr lang="en-US" sz="3419">
                <a:solidFill>
                  <a:srgbClr val="000000"/>
                </a:solidFill>
                <a:latin typeface="Dosis"/>
                <a:ea typeface="Dosis"/>
                <a:cs typeface="Dosis"/>
                <a:sym typeface="Dosis"/>
              </a:rPr>
              <a:t>ustomer Information (customer id, customer name, segment)</a:t>
            </a:r>
          </a:p>
          <a:p>
            <a:pPr algn="l" marL="738200" indent="-369100" lvl="1">
              <a:lnSpc>
                <a:spcPts val="4786"/>
              </a:lnSpc>
              <a:buFont typeface="Arial"/>
              <a:buChar char="•"/>
            </a:pPr>
            <a:r>
              <a:rPr lang="en-US" sz="3419">
                <a:solidFill>
                  <a:srgbClr val="000000"/>
                </a:solidFill>
                <a:latin typeface="Dosis"/>
                <a:ea typeface="Dosis"/>
                <a:cs typeface="Dosis"/>
                <a:sym typeface="Dosis"/>
              </a:rPr>
              <a:t>G</a:t>
            </a:r>
            <a:r>
              <a:rPr lang="en-US" sz="3419">
                <a:solidFill>
                  <a:srgbClr val="000000"/>
                </a:solidFill>
                <a:latin typeface="Dosis"/>
                <a:ea typeface="Dosis"/>
                <a:cs typeface="Dosis"/>
                <a:sym typeface="Dosis"/>
              </a:rPr>
              <a:t>eographic Details (country, city, state, postal code, region)</a:t>
            </a:r>
          </a:p>
          <a:p>
            <a:pPr algn="l" marL="738200" indent="-369100" lvl="1">
              <a:lnSpc>
                <a:spcPts val="4786"/>
              </a:lnSpc>
              <a:buFont typeface="Arial"/>
              <a:buChar char="•"/>
            </a:pPr>
            <a:r>
              <a:rPr lang="en-US" sz="3419">
                <a:solidFill>
                  <a:srgbClr val="000000"/>
                </a:solidFill>
                <a:latin typeface="Dosis"/>
                <a:ea typeface="Dosis"/>
                <a:cs typeface="Dosis"/>
                <a:sym typeface="Dosis"/>
              </a:rPr>
              <a:t>P</a:t>
            </a:r>
            <a:r>
              <a:rPr lang="en-US" sz="3419">
                <a:solidFill>
                  <a:srgbClr val="000000"/>
                </a:solidFill>
                <a:latin typeface="Dosis"/>
                <a:ea typeface="Dosis"/>
                <a:cs typeface="Dosis"/>
                <a:sym typeface="Dosis"/>
              </a:rPr>
              <a:t>roduct information (product id, category, sub-category, product name)</a:t>
            </a:r>
          </a:p>
          <a:p>
            <a:pPr algn="l" marL="738200" indent="-369100" lvl="1">
              <a:lnSpc>
                <a:spcPts val="4786"/>
              </a:lnSpc>
              <a:buFont typeface="Arial"/>
              <a:buChar char="•"/>
            </a:pPr>
            <a:r>
              <a:rPr lang="en-US" sz="3419">
                <a:solidFill>
                  <a:srgbClr val="000000"/>
                </a:solidFill>
                <a:latin typeface="Dosis"/>
                <a:ea typeface="Dosis"/>
                <a:cs typeface="Dosis"/>
                <a:sym typeface="Dosis"/>
              </a:rPr>
              <a:t>M</a:t>
            </a:r>
            <a:r>
              <a:rPr lang="en-US" sz="3419">
                <a:solidFill>
                  <a:srgbClr val="000000"/>
                </a:solidFill>
                <a:latin typeface="Dosis"/>
                <a:ea typeface="Dosis"/>
                <a:cs typeface="Dosis"/>
                <a:sym typeface="Dosis"/>
              </a:rPr>
              <a:t>etrics (sales, quantity, discount, profit)</a:t>
            </a:r>
          </a:p>
          <a:p>
            <a:pPr algn="l">
              <a:lnSpc>
                <a:spcPts val="4786"/>
              </a:lnSpc>
            </a:pPr>
          </a:p>
          <a:p>
            <a:pPr algn="l">
              <a:lnSpc>
                <a:spcPts val="4786"/>
              </a:lnSpc>
              <a:spcBef>
                <a:spcPct val="0"/>
              </a:spcBef>
            </a:pPr>
            <a:r>
              <a:rPr lang="en-US" sz="3419">
                <a:solidFill>
                  <a:srgbClr val="000000"/>
                </a:solidFill>
                <a:latin typeface="Dosis"/>
                <a:ea typeface="Dosis"/>
                <a:cs typeface="Dosis"/>
                <a:sym typeface="Dosis"/>
              </a:rPr>
              <a:t>Data Size : 21 columns, 9994 rows</a:t>
            </a:r>
          </a:p>
        </p:txBody>
      </p:sp>
      <p:sp>
        <p:nvSpPr>
          <p:cNvPr name="Freeform 8" id="8"/>
          <p:cNvSpPr/>
          <p:nvPr/>
        </p:nvSpPr>
        <p:spPr>
          <a:xfrm flipH="false" flipV="false" rot="-10800000">
            <a:off x="16310043" y="7585372"/>
            <a:ext cx="4380825" cy="3345855"/>
          </a:xfrm>
          <a:custGeom>
            <a:avLst/>
            <a:gdLst/>
            <a:ahLst/>
            <a:cxnLst/>
            <a:rect r="r" b="b" t="t" l="l"/>
            <a:pathLst>
              <a:path h="3345855" w="4380825">
                <a:moveTo>
                  <a:pt x="0" y="0"/>
                </a:moveTo>
                <a:lnTo>
                  <a:pt x="4380825" y="0"/>
                </a:lnTo>
                <a:lnTo>
                  <a:pt x="4380825" y="3345856"/>
                </a:lnTo>
                <a:lnTo>
                  <a:pt x="0" y="3345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6281361" y="-497931"/>
            <a:ext cx="969230" cy="2415527"/>
          </a:xfrm>
          <a:custGeom>
            <a:avLst/>
            <a:gdLst/>
            <a:ahLst/>
            <a:cxnLst/>
            <a:rect r="r" b="b" t="t" l="l"/>
            <a:pathLst>
              <a:path h="2415527" w="969230">
                <a:moveTo>
                  <a:pt x="0" y="0"/>
                </a:moveTo>
                <a:lnTo>
                  <a:pt x="969230" y="0"/>
                </a:lnTo>
                <a:lnTo>
                  <a:pt x="969230" y="2415527"/>
                </a:lnTo>
                <a:lnTo>
                  <a:pt x="0" y="24155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4963690" y="8683007"/>
            <a:ext cx="771060" cy="1921645"/>
          </a:xfrm>
          <a:custGeom>
            <a:avLst/>
            <a:gdLst/>
            <a:ahLst/>
            <a:cxnLst/>
            <a:rect r="r" b="b" t="t" l="l"/>
            <a:pathLst>
              <a:path h="1921645" w="771060">
                <a:moveTo>
                  <a:pt x="0" y="0"/>
                </a:moveTo>
                <a:lnTo>
                  <a:pt x="771060" y="0"/>
                </a:lnTo>
                <a:lnTo>
                  <a:pt x="771060" y="1921646"/>
                </a:lnTo>
                <a:lnTo>
                  <a:pt x="0" y="19216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561900" y="9386194"/>
            <a:ext cx="12082672" cy="467647"/>
          </a:xfrm>
          <a:prstGeom prst="rect">
            <a:avLst/>
          </a:prstGeom>
        </p:spPr>
        <p:txBody>
          <a:bodyPr anchor="t" rtlCol="false" tIns="0" lIns="0" bIns="0" rIns="0">
            <a:spAutoFit/>
          </a:bodyPr>
          <a:lstStyle/>
          <a:p>
            <a:pPr algn="l" marL="0" indent="0" lvl="0">
              <a:lnSpc>
                <a:spcPts val="3886"/>
              </a:lnSpc>
              <a:spcBef>
                <a:spcPct val="0"/>
              </a:spcBef>
            </a:pPr>
            <a:r>
              <a:rPr lang="en-US" b="true" sz="2776">
                <a:solidFill>
                  <a:srgbClr val="795913"/>
                </a:solidFill>
                <a:latin typeface="Dosis Bold"/>
                <a:ea typeface="Dosis Bold"/>
                <a:cs typeface="Dosis Bold"/>
                <a:sym typeface="Dosis Bold"/>
              </a:rPr>
              <a:t>Link : https://www.kaggle.com/datasets/vivek468/superstore-dataset-final/data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62597" y="2145113"/>
            <a:ext cx="18025403" cy="5625241"/>
          </a:xfrm>
          <a:prstGeom prst="rect">
            <a:avLst/>
          </a:prstGeom>
        </p:spPr>
        <p:txBody>
          <a:bodyPr anchor="t" rtlCol="false" tIns="0" lIns="0" bIns="0" rIns="0">
            <a:spAutoFit/>
          </a:bodyPr>
          <a:lstStyle/>
          <a:p>
            <a:pPr algn="l">
              <a:lnSpc>
                <a:spcPts val="5060"/>
              </a:lnSpc>
              <a:spcBef>
                <a:spcPct val="0"/>
              </a:spcBef>
            </a:pPr>
            <a:r>
              <a:rPr lang="en-US" b="true" sz="3614">
                <a:solidFill>
                  <a:srgbClr val="795913"/>
                </a:solidFill>
                <a:latin typeface="Inter Bold"/>
                <a:ea typeface="Inter Bold"/>
                <a:cs typeface="Inter Bold"/>
                <a:sym typeface="Inter Bold"/>
              </a:rPr>
              <a:t>I</a:t>
            </a:r>
            <a:r>
              <a:rPr lang="en-US" b="true" sz="3614">
                <a:solidFill>
                  <a:srgbClr val="795913"/>
                </a:solidFill>
                <a:latin typeface="Inter Bold"/>
                <a:ea typeface="Inter Bold"/>
                <a:cs typeface="Inter Bold"/>
                <a:sym typeface="Inter Bold"/>
              </a:rPr>
              <a:t>nsights:</a:t>
            </a:r>
          </a:p>
          <a:p>
            <a:pPr algn="ctr">
              <a:lnSpc>
                <a:spcPts val="5060"/>
              </a:lnSpc>
              <a:spcBef>
                <a:spcPct val="0"/>
              </a:spcBef>
            </a:pPr>
          </a:p>
          <a:p>
            <a:pPr algn="l" marL="594317" indent="-297158" lvl="1">
              <a:lnSpc>
                <a:spcPts val="3853"/>
              </a:lnSpc>
              <a:buFont typeface="Arial"/>
              <a:buChar char="•"/>
            </a:pPr>
            <a:r>
              <a:rPr lang="en-US" sz="2752">
                <a:solidFill>
                  <a:srgbClr val="795913"/>
                </a:solidFill>
                <a:latin typeface="Inter"/>
                <a:ea typeface="Inter"/>
                <a:cs typeface="Inter"/>
                <a:sym typeface="Inter"/>
              </a:rPr>
              <a:t>California and New York both had very high sales and profit, making them the most profitable states by far and highlighting their operational efficiency.</a:t>
            </a:r>
          </a:p>
          <a:p>
            <a:pPr algn="l">
              <a:lnSpc>
                <a:spcPts val="3853"/>
              </a:lnSpc>
            </a:pPr>
          </a:p>
          <a:p>
            <a:pPr algn="l" marL="594317" indent="-297158" lvl="1">
              <a:lnSpc>
                <a:spcPts val="3853"/>
              </a:lnSpc>
              <a:buFont typeface="Arial"/>
              <a:buChar char="•"/>
            </a:pPr>
            <a:r>
              <a:rPr lang="en-US" sz="2752">
                <a:solidFill>
                  <a:srgbClr val="795913"/>
                </a:solidFill>
                <a:latin typeface="Inter"/>
                <a:ea typeface="Inter"/>
                <a:cs typeface="Inter"/>
                <a:sym typeface="Inter"/>
              </a:rPr>
              <a:t>Texas, despite being a high sales state, operates at a significant loss (shown by the negative profit) which indicates their may be high costs and inefficiencies.</a:t>
            </a:r>
          </a:p>
          <a:p>
            <a:pPr algn="l">
              <a:lnSpc>
                <a:spcPts val="3853"/>
              </a:lnSpc>
            </a:pPr>
          </a:p>
          <a:p>
            <a:pPr algn="l" marL="594317" indent="-297158" lvl="1">
              <a:lnSpc>
                <a:spcPts val="3853"/>
              </a:lnSpc>
              <a:buFont typeface="Arial"/>
              <a:buChar char="•"/>
            </a:pPr>
            <a:r>
              <a:rPr lang="en-US" sz="2752">
                <a:solidFill>
                  <a:srgbClr val="795913"/>
                </a:solidFill>
                <a:latin typeface="Inter"/>
                <a:ea typeface="Inter"/>
                <a:cs typeface="Inter"/>
                <a:sym typeface="Inter"/>
              </a:rPr>
              <a:t>We also see many underperforming states, which have negative profits despite having moderate to high sales such as Ohio, Pennsylvania and North Carolina. This again suggests high costs and inefficiencies and are areas where the company should focus on optimizing costs.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29882" y="2283202"/>
            <a:ext cx="16628236" cy="6975098"/>
          </a:xfrm>
          <a:custGeom>
            <a:avLst/>
            <a:gdLst/>
            <a:ahLst/>
            <a:cxnLst/>
            <a:rect r="r" b="b" t="t" l="l"/>
            <a:pathLst>
              <a:path h="6975098" w="16628236">
                <a:moveTo>
                  <a:pt x="0" y="0"/>
                </a:moveTo>
                <a:lnTo>
                  <a:pt x="16628236" y="0"/>
                </a:lnTo>
                <a:lnTo>
                  <a:pt x="16628236" y="6975098"/>
                </a:lnTo>
                <a:lnTo>
                  <a:pt x="0" y="6975098"/>
                </a:lnTo>
                <a:lnTo>
                  <a:pt x="0" y="0"/>
                </a:lnTo>
                <a:close/>
              </a:path>
            </a:pathLst>
          </a:custGeom>
          <a:blipFill>
            <a:blip r:embed="rId10"/>
            <a:stretch>
              <a:fillRect l="-42194" t="0" r="0" b="0"/>
            </a:stretch>
          </a:blipFill>
        </p:spPr>
      </p:sp>
      <p:sp>
        <p:nvSpPr>
          <p:cNvPr name="TextBox 7" id="7"/>
          <p:cNvSpPr txBox="true"/>
          <p:nvPr/>
        </p:nvSpPr>
        <p:spPr>
          <a:xfrm rot="0">
            <a:off x="4377508" y="538439"/>
            <a:ext cx="9532985"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Heatmap of sales by state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00685" y="2670727"/>
            <a:ext cx="17487315" cy="3834202"/>
          </a:xfrm>
          <a:prstGeom prst="rect">
            <a:avLst/>
          </a:prstGeom>
        </p:spPr>
        <p:txBody>
          <a:bodyPr anchor="t" rtlCol="false" tIns="0" lIns="0" bIns="0" rIns="0">
            <a:spAutoFit/>
          </a:bodyPr>
          <a:lstStyle/>
          <a:p>
            <a:pPr algn="l">
              <a:lnSpc>
                <a:spcPts val="5112"/>
              </a:lnSpc>
              <a:spcBef>
                <a:spcPct val="0"/>
              </a:spcBef>
            </a:pPr>
            <a:r>
              <a:rPr lang="en-US" b="true" sz="3652">
                <a:solidFill>
                  <a:srgbClr val="795913"/>
                </a:solidFill>
                <a:latin typeface="Inter Bold"/>
                <a:ea typeface="Inter Bold"/>
                <a:cs typeface="Inter Bold"/>
                <a:sym typeface="Inter Bold"/>
              </a:rPr>
              <a:t>Insights</a:t>
            </a:r>
          </a:p>
          <a:p>
            <a:pPr algn="ctr">
              <a:lnSpc>
                <a:spcPts val="5112"/>
              </a:lnSpc>
              <a:spcBef>
                <a:spcPct val="0"/>
              </a:spcBef>
            </a:pPr>
          </a:p>
          <a:p>
            <a:pPr algn="l" marL="788482" indent="-394241" lvl="1">
              <a:lnSpc>
                <a:spcPts val="5112"/>
              </a:lnSpc>
              <a:buFont typeface="Arial"/>
              <a:buChar char="•"/>
            </a:pPr>
            <a:r>
              <a:rPr lang="en-US" sz="3652">
                <a:solidFill>
                  <a:srgbClr val="795913"/>
                </a:solidFill>
                <a:latin typeface="Inter"/>
                <a:ea typeface="Inter"/>
                <a:cs typeface="Inter"/>
                <a:sym typeface="Inter"/>
              </a:rPr>
              <a:t>The heatmap further suggests that majority of the sales come from only a few states, and hence the priority of the company should be to expand marketing efforts in underperforming regions to boost sales and profit, and consider why these regions are incurring losses.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08788" y="1644097"/>
            <a:ext cx="16070425" cy="8015124"/>
          </a:xfrm>
          <a:custGeom>
            <a:avLst/>
            <a:gdLst/>
            <a:ahLst/>
            <a:cxnLst/>
            <a:rect r="r" b="b" t="t" l="l"/>
            <a:pathLst>
              <a:path h="8015124" w="16070425">
                <a:moveTo>
                  <a:pt x="0" y="0"/>
                </a:moveTo>
                <a:lnTo>
                  <a:pt x="16070424" y="0"/>
                </a:lnTo>
                <a:lnTo>
                  <a:pt x="16070424" y="8015124"/>
                </a:lnTo>
                <a:lnTo>
                  <a:pt x="0" y="8015124"/>
                </a:lnTo>
                <a:lnTo>
                  <a:pt x="0" y="0"/>
                </a:lnTo>
                <a:close/>
              </a:path>
            </a:pathLst>
          </a:custGeom>
          <a:blipFill>
            <a:blip r:embed="rId10"/>
            <a:stretch>
              <a:fillRect l="0" t="0" r="0" b="0"/>
            </a:stretch>
          </a:blipFill>
        </p:spPr>
      </p:sp>
      <p:sp>
        <p:nvSpPr>
          <p:cNvPr name="TextBox 7" id="7"/>
          <p:cNvSpPr txBox="true"/>
          <p:nvPr/>
        </p:nvSpPr>
        <p:spPr>
          <a:xfrm rot="0">
            <a:off x="4377508" y="538439"/>
            <a:ext cx="9532985" cy="875747"/>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revenue and profit by state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95666" y="2279338"/>
            <a:ext cx="17892334" cy="6019868"/>
          </a:xfrm>
          <a:prstGeom prst="rect">
            <a:avLst/>
          </a:prstGeom>
        </p:spPr>
        <p:txBody>
          <a:bodyPr anchor="t" rtlCol="false" tIns="0" lIns="0" bIns="0" rIns="0">
            <a:spAutoFit/>
          </a:bodyPr>
          <a:lstStyle/>
          <a:p>
            <a:pPr algn="l">
              <a:lnSpc>
                <a:spcPts val="5108"/>
              </a:lnSpc>
              <a:spcBef>
                <a:spcPct val="0"/>
              </a:spcBef>
            </a:pPr>
            <a:r>
              <a:rPr lang="en-US" b="true" sz="3648">
                <a:solidFill>
                  <a:srgbClr val="795913"/>
                </a:solidFill>
                <a:latin typeface="Inter Bold"/>
                <a:ea typeface="Inter Bold"/>
                <a:cs typeface="Inter Bold"/>
                <a:sym typeface="Inter Bold"/>
              </a:rPr>
              <a:t>I</a:t>
            </a:r>
            <a:r>
              <a:rPr lang="en-US" b="true" sz="3648">
                <a:solidFill>
                  <a:srgbClr val="795913"/>
                </a:solidFill>
                <a:latin typeface="Inter Bold"/>
                <a:ea typeface="Inter Bold"/>
                <a:cs typeface="Inter Bold"/>
                <a:sym typeface="Inter Bold"/>
              </a:rPr>
              <a:t>nsights</a:t>
            </a:r>
          </a:p>
          <a:p>
            <a:pPr algn="ctr">
              <a:lnSpc>
                <a:spcPts val="5108"/>
              </a:lnSpc>
              <a:spcBef>
                <a:spcPct val="0"/>
              </a:spcBef>
            </a:pPr>
          </a:p>
          <a:p>
            <a:pPr algn="l" marL="725830" indent="-362915" lvl="1">
              <a:lnSpc>
                <a:spcPts val="4706"/>
              </a:lnSpc>
              <a:buFont typeface="Arial"/>
              <a:buChar char="•"/>
            </a:pPr>
            <a:r>
              <a:rPr lang="en-US" sz="3361">
                <a:solidFill>
                  <a:srgbClr val="795913"/>
                </a:solidFill>
                <a:latin typeface="Inter"/>
                <a:ea typeface="Inter"/>
                <a:cs typeface="Inter"/>
                <a:sym typeface="Inter"/>
              </a:rPr>
              <a:t>Sales and profit are concentrated in just a few states such as California, New York, and Washington.</a:t>
            </a:r>
          </a:p>
          <a:p>
            <a:pPr algn="l">
              <a:lnSpc>
                <a:spcPts val="4706"/>
              </a:lnSpc>
            </a:pPr>
          </a:p>
          <a:p>
            <a:pPr algn="l" marL="725830" indent="-362915" lvl="1">
              <a:lnSpc>
                <a:spcPts val="4706"/>
              </a:lnSpc>
              <a:buFont typeface="Arial"/>
              <a:buChar char="•"/>
            </a:pPr>
            <a:r>
              <a:rPr lang="en-US" sz="3361">
                <a:solidFill>
                  <a:srgbClr val="795913"/>
                </a:solidFill>
                <a:latin typeface="Inter"/>
                <a:ea typeface="Inter"/>
                <a:cs typeface="Inter"/>
                <a:sym typeface="Inter"/>
              </a:rPr>
              <a:t>Similarly we see many states with high sales suffering from heavy losses.</a:t>
            </a:r>
          </a:p>
          <a:p>
            <a:pPr algn="l">
              <a:lnSpc>
                <a:spcPts val="4706"/>
              </a:lnSpc>
            </a:pPr>
          </a:p>
          <a:p>
            <a:pPr algn="l" marL="725830" indent="-362915" lvl="1">
              <a:lnSpc>
                <a:spcPts val="4706"/>
              </a:lnSpc>
              <a:buFont typeface="Arial"/>
              <a:buChar char="•"/>
            </a:pPr>
            <a:r>
              <a:rPr lang="en-US" sz="3361">
                <a:solidFill>
                  <a:srgbClr val="795913"/>
                </a:solidFill>
                <a:latin typeface="Inter"/>
                <a:ea typeface="Inter"/>
                <a:cs typeface="Inter"/>
                <a:sym typeface="Inter"/>
              </a:rPr>
              <a:t>We recommend investigating and identifying the reasons that high sales states incur losses, and identifying cost-saving oppotunities or making price adjustments so that the company can optimize their profits in areas where sales are high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547862" y="2057400"/>
            <a:ext cx="11192275" cy="7848583"/>
          </a:xfrm>
          <a:custGeom>
            <a:avLst/>
            <a:gdLst/>
            <a:ahLst/>
            <a:cxnLst/>
            <a:rect r="r" b="b" t="t" l="l"/>
            <a:pathLst>
              <a:path h="7848583" w="11192275">
                <a:moveTo>
                  <a:pt x="0" y="0"/>
                </a:moveTo>
                <a:lnTo>
                  <a:pt x="11192276" y="0"/>
                </a:lnTo>
                <a:lnTo>
                  <a:pt x="11192276" y="7848583"/>
                </a:lnTo>
                <a:lnTo>
                  <a:pt x="0" y="7848583"/>
                </a:lnTo>
                <a:lnTo>
                  <a:pt x="0" y="0"/>
                </a:lnTo>
                <a:close/>
              </a:path>
            </a:pathLst>
          </a:custGeom>
          <a:blipFill>
            <a:blip r:embed="rId10"/>
            <a:stretch>
              <a:fillRect l="0" t="0" r="0" b="0"/>
            </a:stretch>
          </a:blipFill>
        </p:spPr>
      </p:sp>
      <p:sp>
        <p:nvSpPr>
          <p:cNvPr name="TextBox 7" id="7"/>
          <p:cNvSpPr txBox="true"/>
          <p:nvPr/>
        </p:nvSpPr>
        <p:spPr>
          <a:xfrm rot="0">
            <a:off x="5219115" y="302359"/>
            <a:ext cx="7166318" cy="1341738"/>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revenue contribution by customer segment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29480" y="3021629"/>
            <a:ext cx="18058520" cy="3554593"/>
          </a:xfrm>
          <a:prstGeom prst="rect">
            <a:avLst/>
          </a:prstGeom>
        </p:spPr>
        <p:txBody>
          <a:bodyPr anchor="t" rtlCol="false" tIns="0" lIns="0" bIns="0" rIns="0">
            <a:spAutoFit/>
          </a:bodyPr>
          <a:lstStyle/>
          <a:p>
            <a:pPr algn="l">
              <a:lnSpc>
                <a:spcPts val="5677"/>
              </a:lnSpc>
              <a:spcBef>
                <a:spcPct val="0"/>
              </a:spcBef>
            </a:pPr>
            <a:r>
              <a:rPr lang="en-US" b="true" sz="4055">
                <a:solidFill>
                  <a:srgbClr val="795913"/>
                </a:solidFill>
                <a:latin typeface="Inter Bold"/>
                <a:ea typeface="Inter Bold"/>
                <a:cs typeface="Inter Bold"/>
                <a:sym typeface="Inter Bold"/>
              </a:rPr>
              <a:t>I</a:t>
            </a:r>
            <a:r>
              <a:rPr lang="en-US" b="true" sz="4055">
                <a:solidFill>
                  <a:srgbClr val="795913"/>
                </a:solidFill>
                <a:latin typeface="Inter Bold"/>
                <a:ea typeface="Inter Bold"/>
                <a:cs typeface="Inter Bold"/>
                <a:sym typeface="Inter Bold"/>
              </a:rPr>
              <a:t>nsights</a:t>
            </a:r>
          </a:p>
          <a:p>
            <a:pPr algn="l">
              <a:lnSpc>
                <a:spcPts val="5677"/>
              </a:lnSpc>
              <a:spcBef>
                <a:spcPct val="0"/>
              </a:spcBef>
            </a:pPr>
          </a:p>
          <a:p>
            <a:pPr algn="l" marL="875562" indent="-437781" lvl="1">
              <a:lnSpc>
                <a:spcPts val="5677"/>
              </a:lnSpc>
              <a:buFont typeface="Arial"/>
              <a:buChar char="•"/>
            </a:pPr>
            <a:r>
              <a:rPr lang="en-US" sz="4055">
                <a:solidFill>
                  <a:srgbClr val="795913"/>
                </a:solidFill>
                <a:latin typeface="Inter"/>
                <a:ea typeface="Inter"/>
                <a:cs typeface="Inter"/>
                <a:sym typeface="Inter"/>
              </a:rPr>
              <a:t>The Home office has the smallest segment of contributon which suggests it has incentives for targeted marketing to result in higher sales in that segment.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219115" y="302359"/>
            <a:ext cx="7166318"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profitability by state</a:t>
            </a:r>
          </a:p>
        </p:txBody>
      </p:sp>
      <p:sp>
        <p:nvSpPr>
          <p:cNvPr name="Freeform 7" id="7" descr="A graph of profitability by state  Description automatically generated"/>
          <p:cNvSpPr/>
          <p:nvPr/>
        </p:nvSpPr>
        <p:spPr>
          <a:xfrm flipH="false" flipV="false" rot="0">
            <a:off x="2551648" y="1028700"/>
            <a:ext cx="13184704" cy="8967166"/>
          </a:xfrm>
          <a:custGeom>
            <a:avLst/>
            <a:gdLst/>
            <a:ahLst/>
            <a:cxnLst/>
            <a:rect r="r" b="b" t="t" l="l"/>
            <a:pathLst>
              <a:path h="8967166" w="13184704">
                <a:moveTo>
                  <a:pt x="0" y="0"/>
                </a:moveTo>
                <a:lnTo>
                  <a:pt x="13184704" y="0"/>
                </a:lnTo>
                <a:lnTo>
                  <a:pt x="13184704" y="8967166"/>
                </a:lnTo>
                <a:lnTo>
                  <a:pt x="0" y="8967166"/>
                </a:lnTo>
                <a:lnTo>
                  <a:pt x="0" y="0"/>
                </a:lnTo>
                <a:close/>
              </a:path>
            </a:pathLst>
          </a:custGeom>
          <a:blipFill>
            <a:blip r:embed="rId10"/>
            <a:stretch>
              <a:fillRect l="-1181" t="0" r="-1181"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3096437"/>
            <a:ext cx="17259300" cy="3983907"/>
          </a:xfrm>
          <a:prstGeom prst="rect">
            <a:avLst/>
          </a:prstGeom>
        </p:spPr>
        <p:txBody>
          <a:bodyPr anchor="t" rtlCol="false" tIns="0" lIns="0" bIns="0" rIns="0">
            <a:spAutoFit/>
          </a:bodyPr>
          <a:lstStyle/>
          <a:p>
            <a:pPr algn="l">
              <a:lnSpc>
                <a:spcPts val="4519"/>
              </a:lnSpc>
            </a:pPr>
            <a:r>
              <a:rPr lang="en-US" sz="3228" u="sng" b="true">
                <a:solidFill>
                  <a:srgbClr val="795913"/>
                </a:solidFill>
                <a:latin typeface="Inter Bold"/>
                <a:ea typeface="Inter Bold"/>
                <a:cs typeface="Inter Bold"/>
                <a:sym typeface="Inter Bold"/>
              </a:rPr>
              <a:t>INSIGHTS</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States like Texas, Ohio, Illinois that show negative profitability could be as a result of ineffective pricing or discounts, low demand or high operational cost.</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For top performing states, marketing and sales effort should be consistent to continue to drive growth.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6656796"/>
            <a:ext cx="5019042" cy="2453057"/>
          </a:xfrm>
          <a:custGeom>
            <a:avLst/>
            <a:gdLst/>
            <a:ahLst/>
            <a:cxnLst/>
            <a:rect r="r" b="b" t="t" l="l"/>
            <a:pathLst>
              <a:path h="2453057" w="5019042">
                <a:moveTo>
                  <a:pt x="0" y="0"/>
                </a:moveTo>
                <a:lnTo>
                  <a:pt x="5019042" y="0"/>
                </a:lnTo>
                <a:lnTo>
                  <a:pt x="5019042" y="2453057"/>
                </a:lnTo>
                <a:lnTo>
                  <a:pt x="0" y="2453057"/>
                </a:lnTo>
                <a:lnTo>
                  <a:pt x="0" y="0"/>
                </a:lnTo>
                <a:close/>
              </a:path>
            </a:pathLst>
          </a:custGeom>
          <a:blipFill>
            <a:blip r:embed="rId10"/>
            <a:stretch>
              <a:fillRect l="0" t="0" r="0" b="0"/>
            </a:stretch>
          </a:blipFill>
        </p:spPr>
      </p:sp>
      <p:sp>
        <p:nvSpPr>
          <p:cNvPr name="Freeform 7" id="7"/>
          <p:cNvSpPr/>
          <p:nvPr/>
        </p:nvSpPr>
        <p:spPr>
          <a:xfrm flipH="false" flipV="false" rot="0">
            <a:off x="13951457" y="490517"/>
            <a:ext cx="2051722" cy="2879610"/>
          </a:xfrm>
          <a:custGeom>
            <a:avLst/>
            <a:gdLst/>
            <a:ahLst/>
            <a:cxnLst/>
            <a:rect r="r" b="b" t="t" l="l"/>
            <a:pathLst>
              <a:path h="2879610" w="2051722">
                <a:moveTo>
                  <a:pt x="0" y="0"/>
                </a:moveTo>
                <a:lnTo>
                  <a:pt x="2051722" y="0"/>
                </a:lnTo>
                <a:lnTo>
                  <a:pt x="2051722" y="2879610"/>
                </a:lnTo>
                <a:lnTo>
                  <a:pt x="0" y="2879610"/>
                </a:lnTo>
                <a:lnTo>
                  <a:pt x="0" y="0"/>
                </a:lnTo>
                <a:close/>
              </a:path>
            </a:pathLst>
          </a:custGeom>
          <a:blipFill>
            <a:blip r:embed="rId11"/>
            <a:stretch>
              <a:fillRect l="0" t="0" r="0" b="0"/>
            </a:stretch>
          </a:blipFill>
        </p:spPr>
      </p:sp>
      <p:sp>
        <p:nvSpPr>
          <p:cNvPr name="TextBox 8" id="8"/>
          <p:cNvSpPr txBox="true"/>
          <p:nvPr/>
        </p:nvSpPr>
        <p:spPr>
          <a:xfrm rot="0">
            <a:off x="2569129" y="4327579"/>
            <a:ext cx="12466290" cy="1028233"/>
          </a:xfrm>
          <a:prstGeom prst="rect">
            <a:avLst/>
          </a:prstGeom>
        </p:spPr>
        <p:txBody>
          <a:bodyPr anchor="t" rtlCol="false" tIns="0" lIns="0" bIns="0" rIns="0">
            <a:spAutoFit/>
          </a:bodyPr>
          <a:lstStyle/>
          <a:p>
            <a:pPr algn="ctr">
              <a:lnSpc>
                <a:spcPts val="8425"/>
              </a:lnSpc>
              <a:spcBef>
                <a:spcPct val="0"/>
              </a:spcBef>
            </a:pPr>
            <a:r>
              <a:rPr lang="en-US" sz="6018">
                <a:solidFill>
                  <a:srgbClr val="000000"/>
                </a:solidFill>
                <a:latin typeface="Lazydog"/>
                <a:ea typeface="Lazydog"/>
                <a:cs typeface="Lazydog"/>
                <a:sym typeface="Lazydog"/>
              </a:rPr>
              <a:t>Category and Shipment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40230" y="-1483426"/>
            <a:ext cx="7411105" cy="6568092"/>
          </a:xfrm>
          <a:custGeom>
            <a:avLst/>
            <a:gdLst/>
            <a:ahLst/>
            <a:cxnLst/>
            <a:rect r="r" b="b" t="t" l="l"/>
            <a:pathLst>
              <a:path h="6568092" w="7411105">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2435245" y="5272675"/>
            <a:ext cx="7411105" cy="6568092"/>
          </a:xfrm>
          <a:custGeom>
            <a:avLst/>
            <a:gdLst/>
            <a:ahLst/>
            <a:cxnLst/>
            <a:rect r="r" b="b" t="t" l="l"/>
            <a:pathLst>
              <a:path h="6568092" w="7411105">
                <a:moveTo>
                  <a:pt x="0" y="6568093"/>
                </a:moveTo>
                <a:lnTo>
                  <a:pt x="7411106" y="6568093"/>
                </a:lnTo>
                <a:lnTo>
                  <a:pt x="7411106" y="0"/>
                </a:lnTo>
                <a:lnTo>
                  <a:pt x="0" y="0"/>
                </a:lnTo>
                <a:lnTo>
                  <a:pt x="0" y="656809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513269" y="6988091"/>
            <a:ext cx="7495856" cy="5724960"/>
          </a:xfrm>
          <a:custGeom>
            <a:avLst/>
            <a:gdLst/>
            <a:ahLst/>
            <a:cxnLst/>
            <a:rect r="r" b="b" t="t" l="l"/>
            <a:pathLst>
              <a:path h="5724960" w="7495856">
                <a:moveTo>
                  <a:pt x="0" y="0"/>
                </a:moveTo>
                <a:lnTo>
                  <a:pt x="7495856" y="0"/>
                </a:lnTo>
                <a:lnTo>
                  <a:pt x="7495856" y="5724960"/>
                </a:lnTo>
                <a:lnTo>
                  <a:pt x="0" y="5724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0800000">
            <a:off x="14933034" y="-1977775"/>
            <a:ext cx="7856008" cy="6000026"/>
          </a:xfrm>
          <a:custGeom>
            <a:avLst/>
            <a:gdLst/>
            <a:ahLst/>
            <a:cxnLst/>
            <a:rect r="r" b="b" t="t" l="l"/>
            <a:pathLst>
              <a:path h="6000026" w="7856008">
                <a:moveTo>
                  <a:pt x="0" y="6000026"/>
                </a:moveTo>
                <a:lnTo>
                  <a:pt x="7856009" y="6000026"/>
                </a:lnTo>
                <a:lnTo>
                  <a:pt x="7856009" y="0"/>
                </a:lnTo>
                <a:lnTo>
                  <a:pt x="0" y="0"/>
                </a:lnTo>
                <a:lnTo>
                  <a:pt x="0" y="60000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29278" y="9583113"/>
            <a:ext cx="1746883" cy="259849"/>
          </a:xfrm>
          <a:custGeom>
            <a:avLst/>
            <a:gdLst/>
            <a:ahLst/>
            <a:cxnLst/>
            <a:rect r="r" b="b" t="t" l="l"/>
            <a:pathLst>
              <a:path h="259849" w="1746883">
                <a:moveTo>
                  <a:pt x="0" y="0"/>
                </a:moveTo>
                <a:lnTo>
                  <a:pt x="1746883" y="0"/>
                </a:lnTo>
                <a:lnTo>
                  <a:pt x="1746883" y="259849"/>
                </a:lnTo>
                <a:lnTo>
                  <a:pt x="0" y="2598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851829" y="325955"/>
            <a:ext cx="1746883" cy="259849"/>
          </a:xfrm>
          <a:custGeom>
            <a:avLst/>
            <a:gdLst/>
            <a:ahLst/>
            <a:cxnLst/>
            <a:rect r="r" b="b" t="t" l="l"/>
            <a:pathLst>
              <a:path h="259849" w="1746883">
                <a:moveTo>
                  <a:pt x="0" y="0"/>
                </a:moveTo>
                <a:lnTo>
                  <a:pt x="1746883" y="0"/>
                </a:lnTo>
                <a:lnTo>
                  <a:pt x="1746883" y="259849"/>
                </a:lnTo>
                <a:lnTo>
                  <a:pt x="0" y="2598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82268" y="3065802"/>
            <a:ext cx="13458530" cy="2465251"/>
          </a:xfrm>
          <a:prstGeom prst="rect">
            <a:avLst/>
          </a:prstGeom>
        </p:spPr>
        <p:txBody>
          <a:bodyPr anchor="t" rtlCol="false" tIns="0" lIns="0" bIns="0" rIns="0">
            <a:spAutoFit/>
          </a:bodyPr>
          <a:lstStyle/>
          <a:p>
            <a:pPr algn="ctr" marL="0" indent="0" lvl="0">
              <a:lnSpc>
                <a:spcPts val="20045"/>
              </a:lnSpc>
              <a:spcBef>
                <a:spcPct val="0"/>
              </a:spcBef>
            </a:pPr>
            <a:r>
              <a:rPr lang="en-US" sz="14317">
                <a:solidFill>
                  <a:srgbClr val="014225"/>
                </a:solidFill>
                <a:latin typeface="Lazydog"/>
                <a:ea typeface="Lazydog"/>
                <a:cs typeface="Lazydog"/>
                <a:sym typeface="Lazydog"/>
              </a:rPr>
              <a:t>ANalysis </a:t>
            </a:r>
          </a:p>
        </p:txBody>
      </p:sp>
      <p:sp>
        <p:nvSpPr>
          <p:cNvPr name="TextBox 9" id="9"/>
          <p:cNvSpPr txBox="true"/>
          <p:nvPr/>
        </p:nvSpPr>
        <p:spPr>
          <a:xfrm rot="0">
            <a:off x="2414735" y="5841432"/>
            <a:ext cx="13458530" cy="1384442"/>
          </a:xfrm>
          <a:prstGeom prst="rect">
            <a:avLst/>
          </a:prstGeom>
        </p:spPr>
        <p:txBody>
          <a:bodyPr anchor="t" rtlCol="false" tIns="0" lIns="0" bIns="0" rIns="0">
            <a:spAutoFit/>
          </a:bodyPr>
          <a:lstStyle/>
          <a:p>
            <a:pPr algn="ctr" marL="0" indent="0" lvl="0">
              <a:lnSpc>
                <a:spcPts val="11367"/>
              </a:lnSpc>
              <a:spcBef>
                <a:spcPct val="0"/>
              </a:spcBef>
            </a:pPr>
            <a:r>
              <a:rPr lang="en-US" sz="8119">
                <a:solidFill>
                  <a:srgbClr val="014225"/>
                </a:solidFill>
                <a:latin typeface="Lazydog"/>
                <a:ea typeface="Lazydog"/>
                <a:cs typeface="Lazydog"/>
                <a:sym typeface="Lazydog"/>
              </a:rPr>
              <a:t>questions, method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descr="A screenshot of a graph  Description automatically generated"/>
          <p:cNvSpPr/>
          <p:nvPr/>
        </p:nvSpPr>
        <p:spPr>
          <a:xfrm flipH="false" flipV="false" rot="0">
            <a:off x="2444878" y="1644097"/>
            <a:ext cx="12714793" cy="8359848"/>
          </a:xfrm>
          <a:custGeom>
            <a:avLst/>
            <a:gdLst/>
            <a:ahLst/>
            <a:cxnLst/>
            <a:rect r="r" b="b" t="t" l="l"/>
            <a:pathLst>
              <a:path h="8359848" w="12714793">
                <a:moveTo>
                  <a:pt x="0" y="0"/>
                </a:moveTo>
                <a:lnTo>
                  <a:pt x="12714793" y="0"/>
                </a:lnTo>
                <a:lnTo>
                  <a:pt x="12714793" y="8359848"/>
                </a:lnTo>
                <a:lnTo>
                  <a:pt x="0" y="8359848"/>
                </a:lnTo>
                <a:lnTo>
                  <a:pt x="0" y="0"/>
                </a:lnTo>
                <a:close/>
              </a:path>
            </a:pathLst>
          </a:custGeom>
          <a:blipFill>
            <a:blip r:embed="rId10"/>
            <a:stretch>
              <a:fillRect l="0" t="0" r="0" b="0"/>
            </a:stretch>
          </a:blipFill>
        </p:spPr>
      </p:sp>
      <p:sp>
        <p:nvSpPr>
          <p:cNvPr name="TextBox 7" id="7"/>
          <p:cNvSpPr txBox="true"/>
          <p:nvPr/>
        </p:nvSpPr>
        <p:spPr>
          <a:xfrm rot="0">
            <a:off x="3446209" y="653190"/>
            <a:ext cx="11306222"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Analysis of Shipment Rate by Quarter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890617" y="1596472"/>
            <a:ext cx="17397383" cy="7701191"/>
          </a:xfrm>
          <a:prstGeom prst="rect">
            <a:avLst/>
          </a:prstGeom>
        </p:spPr>
        <p:txBody>
          <a:bodyPr anchor="t" rtlCol="false" tIns="0" lIns="0" bIns="0" rIns="0">
            <a:spAutoFit/>
          </a:bodyPr>
          <a:lstStyle/>
          <a:p>
            <a:pPr algn="l">
              <a:lnSpc>
                <a:spcPts val="3399"/>
              </a:lnSpc>
            </a:pPr>
            <a:r>
              <a:rPr lang="en-US" b="true" sz="2428" spc="21" u="sng">
                <a:solidFill>
                  <a:srgbClr val="795913"/>
                </a:solidFill>
                <a:latin typeface="Inter Bold"/>
                <a:ea typeface="Inter Bold"/>
                <a:cs typeface="Inter Bold"/>
                <a:sym typeface="Inter Bold"/>
              </a:rPr>
              <a:t>INSIGHT</a:t>
            </a:r>
            <a:r>
              <a:rPr lang="en-US" b="true" sz="2428" spc="21" u="sng">
                <a:solidFill>
                  <a:srgbClr val="795913"/>
                </a:solidFill>
                <a:latin typeface="Inter Bold"/>
                <a:ea typeface="Inter Bold"/>
                <a:cs typeface="Inter Bold"/>
                <a:sym typeface="Inter Bold"/>
              </a:rPr>
              <a:t>S</a:t>
            </a:r>
          </a:p>
          <a:p>
            <a:pPr algn="l">
              <a:lnSpc>
                <a:spcPts val="3399"/>
              </a:lnSpc>
            </a:pPr>
          </a:p>
          <a:p>
            <a:pPr algn="l" marL="524313" indent="-262157" lvl="1">
              <a:lnSpc>
                <a:spcPts val="3399"/>
              </a:lnSpc>
              <a:buFont typeface="Arial"/>
              <a:buChar char="•"/>
            </a:pPr>
            <a:r>
              <a:rPr lang="en-US" sz="2428" spc="21">
                <a:solidFill>
                  <a:srgbClr val="795913"/>
                </a:solidFill>
                <a:latin typeface="Inter"/>
                <a:ea typeface="Inter"/>
                <a:cs typeface="Inter"/>
                <a:sym typeface="Inter"/>
              </a:rPr>
              <a:t>Q4 has th</a:t>
            </a:r>
            <a:r>
              <a:rPr lang="en-US" sz="2428" spc="21">
                <a:solidFill>
                  <a:srgbClr val="795913"/>
                </a:solidFill>
                <a:latin typeface="Inter"/>
                <a:ea typeface="Inter"/>
                <a:cs typeface="Inter"/>
                <a:sym typeface="Inter"/>
              </a:rPr>
              <a:t>e highest shipment rate, indicating a peak in customer demand, possibly driven by holiday seasons like Thanksgiving, Black Friday, Cyber Monday and Christmas sales.</a:t>
            </a:r>
          </a:p>
          <a:p>
            <a:pPr algn="l">
              <a:lnSpc>
                <a:spcPts val="3399"/>
              </a:lnSpc>
            </a:pPr>
          </a:p>
          <a:p>
            <a:pPr algn="l" marL="524313" indent="-262157" lvl="1">
              <a:lnSpc>
                <a:spcPts val="3399"/>
              </a:lnSpc>
              <a:buFont typeface="Arial"/>
              <a:buChar char="•"/>
            </a:pPr>
            <a:r>
              <a:rPr lang="en-US" sz="2428" spc="21">
                <a:solidFill>
                  <a:srgbClr val="795913"/>
                </a:solidFill>
                <a:latin typeface="Inter"/>
                <a:ea typeface="Inter"/>
                <a:cs typeface="Inter"/>
                <a:sym typeface="Inter"/>
              </a:rPr>
              <a:t>Q1 might need promotional efforts to boost sales. </a:t>
            </a:r>
          </a:p>
          <a:p>
            <a:pPr algn="l">
              <a:lnSpc>
                <a:spcPts val="3399"/>
              </a:lnSpc>
            </a:pPr>
          </a:p>
          <a:p>
            <a:pPr algn="l" marL="524313" indent="-262157" lvl="1">
              <a:lnSpc>
                <a:spcPts val="3399"/>
              </a:lnSpc>
              <a:buFont typeface="Arial"/>
              <a:buChar char="•"/>
            </a:pPr>
            <a:r>
              <a:rPr lang="en-US" sz="2428" spc="21">
                <a:solidFill>
                  <a:srgbClr val="795913"/>
                </a:solidFill>
                <a:latin typeface="Inter"/>
                <a:ea typeface="Inter"/>
                <a:cs typeface="Inter"/>
                <a:sym typeface="Inter"/>
              </a:rPr>
              <a:t>Profitable Cities/States</a:t>
            </a:r>
          </a:p>
          <a:p>
            <a:pPr algn="l">
              <a:lnSpc>
                <a:spcPts val="3399"/>
              </a:lnSpc>
            </a:pPr>
            <a:r>
              <a:rPr lang="en-US" sz="2428" spc="21">
                <a:solidFill>
                  <a:srgbClr val="795913"/>
                </a:solidFill>
                <a:latin typeface="Inter"/>
                <a:ea typeface="Inter"/>
                <a:cs typeface="Inter"/>
                <a:sym typeface="Inter"/>
              </a:rPr>
              <a:t>New York shows the most promise for the company.</a:t>
            </a:r>
          </a:p>
          <a:p>
            <a:pPr algn="l">
              <a:lnSpc>
                <a:spcPts val="3399"/>
              </a:lnSpc>
            </a:pPr>
            <a:r>
              <a:rPr lang="en-US" sz="2428" spc="21">
                <a:solidFill>
                  <a:srgbClr val="795913"/>
                </a:solidFill>
                <a:latin typeface="Inter"/>
                <a:ea typeface="Inter"/>
                <a:cs typeface="Inter"/>
                <a:sym typeface="Inter"/>
              </a:rPr>
              <a:t>California and Washington show potentials of growth, while other cities need targeted strategies to improve profitability</a:t>
            </a:r>
          </a:p>
          <a:p>
            <a:pPr algn="l">
              <a:lnSpc>
                <a:spcPts val="3399"/>
              </a:lnSpc>
            </a:pPr>
          </a:p>
          <a:p>
            <a:pPr algn="l" marL="524313" indent="-262157" lvl="1">
              <a:lnSpc>
                <a:spcPts val="3399"/>
              </a:lnSpc>
              <a:buFont typeface="Arial"/>
              <a:buChar char="•"/>
            </a:pPr>
            <a:r>
              <a:rPr lang="en-US" sz="2428" spc="21">
                <a:solidFill>
                  <a:srgbClr val="795913"/>
                </a:solidFill>
                <a:latin typeface="Inter"/>
                <a:ea typeface="Inter"/>
                <a:cs typeface="Inter"/>
                <a:sym typeface="Inter"/>
              </a:rPr>
              <a:t>Profitable items in the most profitable cities</a:t>
            </a:r>
          </a:p>
          <a:p>
            <a:pPr algn="l">
              <a:lnSpc>
                <a:spcPts val="3399"/>
              </a:lnSpc>
            </a:pPr>
            <a:r>
              <a:rPr lang="en-US" sz="2428" spc="21">
                <a:solidFill>
                  <a:srgbClr val="795913"/>
                </a:solidFill>
                <a:latin typeface="Inter"/>
                <a:ea typeface="Inter"/>
                <a:cs typeface="Inter"/>
                <a:sym typeface="Inter"/>
              </a:rPr>
              <a:t>Office equipment like copiers and printers show the most profitability, indicating greater demand for this product category. This could be influenced by the presence of more companies and establishments in these cities. </a:t>
            </a:r>
            <a:r>
              <a:rPr lang="en-US" sz="2428" spc="21">
                <a:solidFill>
                  <a:srgbClr val="795913"/>
                </a:solidFill>
                <a:latin typeface="Inter"/>
                <a:ea typeface="Inter"/>
                <a:cs typeface="Inter"/>
                <a:sym typeface="Inter"/>
              </a:rPr>
              <a:t>The</a:t>
            </a:r>
            <a:r>
              <a:rPr lang="en-US" sz="2428" spc="21">
                <a:solidFill>
                  <a:srgbClr val="795913"/>
                </a:solidFill>
                <a:latin typeface="Inter"/>
                <a:ea typeface="Inter"/>
                <a:cs typeface="Inter"/>
                <a:sym typeface="Inter"/>
              </a:rPr>
              <a:t>re is a need to promote other product categories to boost sales and profitability. </a:t>
            </a:r>
          </a:p>
          <a:p>
            <a:pPr algn="l">
              <a:lnSpc>
                <a:spcPts val="3399"/>
              </a:lnSpc>
            </a:pPr>
          </a:p>
          <a:p>
            <a:pPr algn="l">
              <a:lnSpc>
                <a:spcPts val="339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1200150" y="2237015"/>
            <a:ext cx="5000624" cy="5248655"/>
            <a:chOff x="0" y="0"/>
            <a:chExt cx="6667499" cy="6998207"/>
          </a:xfrm>
        </p:grpSpPr>
        <p:sp>
          <p:nvSpPr>
            <p:cNvPr name="Freeform 7" id="7"/>
            <p:cNvSpPr/>
            <p:nvPr/>
          </p:nvSpPr>
          <p:spPr>
            <a:xfrm flipH="false" flipV="false" rot="0">
              <a:off x="0" y="0"/>
              <a:ext cx="6667500" cy="6998208"/>
            </a:xfrm>
            <a:custGeom>
              <a:avLst/>
              <a:gdLst/>
              <a:ahLst/>
              <a:cxnLst/>
              <a:rect r="r" b="b" t="t" l="l"/>
              <a:pathLst>
                <a:path h="6998208" w="6667500">
                  <a:moveTo>
                    <a:pt x="0" y="5945505"/>
                  </a:moveTo>
                  <a:lnTo>
                    <a:pt x="0" y="0"/>
                  </a:lnTo>
                  <a:lnTo>
                    <a:pt x="6667500" y="0"/>
                  </a:lnTo>
                  <a:lnTo>
                    <a:pt x="6667500" y="5945505"/>
                  </a:lnTo>
                  <a:lnTo>
                    <a:pt x="3333750" y="6998208"/>
                  </a:lnTo>
                  <a:close/>
                </a:path>
              </a:pathLst>
            </a:custGeom>
            <a:solidFill>
              <a:srgbClr val="404040"/>
            </a:solidFill>
          </p:spPr>
        </p:sp>
      </p:grpSp>
      <p:sp>
        <p:nvSpPr>
          <p:cNvPr name="TextBox 8" id="8"/>
          <p:cNvSpPr txBox="true"/>
          <p:nvPr/>
        </p:nvSpPr>
        <p:spPr>
          <a:xfrm rot="0">
            <a:off x="1613586" y="3316878"/>
            <a:ext cx="3760470" cy="3691345"/>
          </a:xfrm>
          <a:prstGeom prst="rect">
            <a:avLst/>
          </a:prstGeom>
        </p:spPr>
        <p:txBody>
          <a:bodyPr anchor="t" rtlCol="false" tIns="0" lIns="0" bIns="0" rIns="0">
            <a:spAutoFit/>
          </a:bodyPr>
          <a:lstStyle/>
          <a:p>
            <a:pPr algn="ctr">
              <a:lnSpc>
                <a:spcPts val="4104"/>
              </a:lnSpc>
            </a:pPr>
            <a:r>
              <a:rPr lang="en-US" b="true" sz="3800" spc="35">
                <a:solidFill>
                  <a:srgbClr val="FFFFFF"/>
                </a:solidFill>
                <a:latin typeface="TT Rounds Condensed Bold"/>
                <a:ea typeface="TT Rounds Condensed Bold"/>
                <a:cs typeface="TT Rounds Condensed Bold"/>
                <a:sym typeface="TT Rounds Condensed Bold"/>
              </a:rPr>
              <a:t>Heatmap Showing the Contribution of Customer Segments to Regional Sales</a:t>
            </a:r>
          </a:p>
        </p:txBody>
      </p:sp>
      <p:sp>
        <p:nvSpPr>
          <p:cNvPr name="Freeform 9" id="9" descr="A blue and white chart  Description automatically generated"/>
          <p:cNvSpPr/>
          <p:nvPr/>
        </p:nvSpPr>
        <p:spPr>
          <a:xfrm flipH="false" flipV="false" rot="0">
            <a:off x="6731282" y="1661031"/>
            <a:ext cx="10715292" cy="6964938"/>
          </a:xfrm>
          <a:custGeom>
            <a:avLst/>
            <a:gdLst/>
            <a:ahLst/>
            <a:cxnLst/>
            <a:rect r="r" b="b" t="t" l="l"/>
            <a:pathLst>
              <a:path h="6964938" w="10715292">
                <a:moveTo>
                  <a:pt x="0" y="0"/>
                </a:moveTo>
                <a:lnTo>
                  <a:pt x="10715292" y="0"/>
                </a:lnTo>
                <a:lnTo>
                  <a:pt x="10715292" y="6964938"/>
                </a:lnTo>
                <a:lnTo>
                  <a:pt x="0" y="6964938"/>
                </a:lnTo>
                <a:lnTo>
                  <a:pt x="0" y="0"/>
                </a:lnTo>
                <a:close/>
              </a:path>
            </a:pathLst>
          </a:custGeom>
          <a:blipFill>
            <a:blip r:embed="rId10"/>
            <a:stretch>
              <a:fillRect l="0" t="-4" r="0" b="-4"/>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57175" y="1990725"/>
            <a:ext cx="17773650" cy="7414172"/>
          </a:xfrm>
          <a:prstGeom prst="rect">
            <a:avLst/>
          </a:prstGeom>
        </p:spPr>
        <p:txBody>
          <a:bodyPr anchor="t" rtlCol="false" tIns="0" lIns="0" bIns="0" rIns="0">
            <a:spAutoFit/>
          </a:bodyPr>
          <a:lstStyle/>
          <a:p>
            <a:pPr algn="l">
              <a:lnSpc>
                <a:spcPts val="4519"/>
              </a:lnSpc>
            </a:pPr>
            <a:r>
              <a:rPr lang="en-US" b="true" sz="3228" spc="29" u="sng">
                <a:solidFill>
                  <a:srgbClr val="795913"/>
                </a:solidFill>
                <a:latin typeface="Inter Bold"/>
                <a:ea typeface="Inter Bold"/>
                <a:cs typeface="Inter Bold"/>
                <a:sym typeface="Inter Bold"/>
              </a:rPr>
              <a:t>INSIGHT</a:t>
            </a:r>
            <a:r>
              <a:rPr lang="en-US" b="true" sz="3228" spc="29" u="sng">
                <a:solidFill>
                  <a:srgbClr val="795913"/>
                </a:solidFill>
                <a:latin typeface="Inter Bold"/>
                <a:ea typeface="Inter Bold"/>
                <a:cs typeface="Inter Bold"/>
                <a:sym typeface="Inter Bold"/>
              </a:rPr>
              <a:t>S</a:t>
            </a:r>
          </a:p>
          <a:p>
            <a:pPr algn="l">
              <a:lnSpc>
                <a:spcPts val="4519"/>
              </a:lnSpc>
            </a:pPr>
          </a:p>
          <a:p>
            <a:pPr algn="l">
              <a:lnSpc>
                <a:spcPts val="4519"/>
              </a:lnSpc>
            </a:pPr>
            <a:r>
              <a:rPr lang="en-US" b="true" sz="3228" spc="29">
                <a:solidFill>
                  <a:srgbClr val="795913"/>
                </a:solidFill>
                <a:latin typeface="Inter Bold"/>
                <a:ea typeface="Inter Bold"/>
                <a:cs typeface="Inter Bold"/>
                <a:sym typeface="Inter Bold"/>
              </a:rPr>
              <a:t>Sales</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The consumer segment dominates sales contribution across all regions, contributing approximately 50% in every region. It is the primary driver of sales across all regions, indicating its importance as a key customer segment. The differences between the consumer segment, the corporate segment and home office segment highlights a potential opportunity to target the corporate and home office segments more effectively to increase sales. </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We also see a uniform customer behavior pattern across regions.</a:t>
            </a:r>
          </a:p>
          <a:p>
            <a:pPr algn="l">
              <a:lnSpc>
                <a:spcPts val="451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1200150" y="2237015"/>
            <a:ext cx="5000624" cy="5248655"/>
            <a:chOff x="0" y="0"/>
            <a:chExt cx="6667499" cy="6998207"/>
          </a:xfrm>
        </p:grpSpPr>
        <p:sp>
          <p:nvSpPr>
            <p:cNvPr name="Freeform 7" id="7"/>
            <p:cNvSpPr/>
            <p:nvPr/>
          </p:nvSpPr>
          <p:spPr>
            <a:xfrm flipH="false" flipV="false" rot="0">
              <a:off x="0" y="0"/>
              <a:ext cx="6667500" cy="6998208"/>
            </a:xfrm>
            <a:custGeom>
              <a:avLst/>
              <a:gdLst/>
              <a:ahLst/>
              <a:cxnLst/>
              <a:rect r="r" b="b" t="t" l="l"/>
              <a:pathLst>
                <a:path h="6998208" w="6667500">
                  <a:moveTo>
                    <a:pt x="0" y="5945505"/>
                  </a:moveTo>
                  <a:lnTo>
                    <a:pt x="0" y="0"/>
                  </a:lnTo>
                  <a:lnTo>
                    <a:pt x="6667500" y="0"/>
                  </a:lnTo>
                  <a:lnTo>
                    <a:pt x="6667500" y="5945505"/>
                  </a:lnTo>
                  <a:lnTo>
                    <a:pt x="3333750" y="6998208"/>
                  </a:lnTo>
                  <a:close/>
                </a:path>
              </a:pathLst>
            </a:custGeom>
            <a:solidFill>
              <a:srgbClr val="404040"/>
            </a:solidFill>
          </p:spPr>
        </p:sp>
      </p:grpSp>
      <p:sp>
        <p:nvSpPr>
          <p:cNvPr name="TextBox 8" id="8"/>
          <p:cNvSpPr txBox="true"/>
          <p:nvPr/>
        </p:nvSpPr>
        <p:spPr>
          <a:xfrm rot="0">
            <a:off x="1634490" y="3034719"/>
            <a:ext cx="3760470" cy="3691345"/>
          </a:xfrm>
          <a:prstGeom prst="rect">
            <a:avLst/>
          </a:prstGeom>
        </p:spPr>
        <p:txBody>
          <a:bodyPr anchor="t" rtlCol="false" tIns="0" lIns="0" bIns="0" rIns="0">
            <a:spAutoFit/>
          </a:bodyPr>
          <a:lstStyle/>
          <a:p>
            <a:pPr algn="ctr">
              <a:lnSpc>
                <a:spcPts val="4104"/>
              </a:lnSpc>
            </a:pPr>
            <a:r>
              <a:rPr lang="en-US" b="true" sz="3800" spc="35">
                <a:solidFill>
                  <a:srgbClr val="FFFFFF"/>
                </a:solidFill>
                <a:latin typeface="TT Rounds Condensed Bold"/>
                <a:ea typeface="TT Rounds Condensed Bold"/>
                <a:cs typeface="TT Rounds Condensed Bold"/>
                <a:sym typeface="TT Rounds Condensed Bold"/>
              </a:rPr>
              <a:t>Heatmap Showing the Contribution of Customer Segments to Regional Profit</a:t>
            </a:r>
          </a:p>
        </p:txBody>
      </p:sp>
      <p:sp>
        <p:nvSpPr>
          <p:cNvPr name="Freeform 9" id="9" descr="A chart of orange and brown squares  Description automatically generated"/>
          <p:cNvSpPr/>
          <p:nvPr/>
        </p:nvSpPr>
        <p:spPr>
          <a:xfrm flipH="false" flipV="false" rot="0">
            <a:off x="6671648" y="1504365"/>
            <a:ext cx="11083660" cy="7278270"/>
          </a:xfrm>
          <a:custGeom>
            <a:avLst/>
            <a:gdLst/>
            <a:ahLst/>
            <a:cxnLst/>
            <a:rect r="r" b="b" t="t" l="l"/>
            <a:pathLst>
              <a:path h="7278270" w="11083660">
                <a:moveTo>
                  <a:pt x="0" y="0"/>
                </a:moveTo>
                <a:lnTo>
                  <a:pt x="11083660" y="0"/>
                </a:lnTo>
                <a:lnTo>
                  <a:pt x="11083660" y="7278270"/>
                </a:lnTo>
                <a:lnTo>
                  <a:pt x="0" y="7278270"/>
                </a:lnTo>
                <a:lnTo>
                  <a:pt x="0" y="0"/>
                </a:lnTo>
                <a:close/>
              </a:path>
            </a:pathLst>
          </a:custGeom>
          <a:blipFill>
            <a:blip r:embed="rId10"/>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57175" y="1990725"/>
            <a:ext cx="18030825" cy="6842672"/>
          </a:xfrm>
          <a:prstGeom prst="rect">
            <a:avLst/>
          </a:prstGeom>
        </p:spPr>
        <p:txBody>
          <a:bodyPr anchor="t" rtlCol="false" tIns="0" lIns="0" bIns="0" rIns="0">
            <a:spAutoFit/>
          </a:bodyPr>
          <a:lstStyle/>
          <a:p>
            <a:pPr algn="l">
              <a:lnSpc>
                <a:spcPts val="4519"/>
              </a:lnSpc>
            </a:pPr>
            <a:r>
              <a:rPr lang="en-US" b="true" sz="3228" spc="29" u="sng">
                <a:solidFill>
                  <a:srgbClr val="795913"/>
                </a:solidFill>
                <a:latin typeface="Inter Bold"/>
                <a:ea typeface="Inter Bold"/>
                <a:cs typeface="Inter Bold"/>
                <a:sym typeface="Inter Bold"/>
              </a:rPr>
              <a:t>INSIGHT</a:t>
            </a:r>
            <a:r>
              <a:rPr lang="en-US" b="true" sz="3228" spc="29" u="sng">
                <a:solidFill>
                  <a:srgbClr val="795913"/>
                </a:solidFill>
                <a:latin typeface="Inter Bold"/>
                <a:ea typeface="Inter Bold"/>
                <a:cs typeface="Inter Bold"/>
                <a:sym typeface="Inter Bold"/>
              </a:rPr>
              <a:t>S</a:t>
            </a:r>
          </a:p>
          <a:p>
            <a:pPr algn="l">
              <a:lnSpc>
                <a:spcPts val="4519"/>
              </a:lnSpc>
            </a:pPr>
          </a:p>
          <a:p>
            <a:pPr algn="l">
              <a:lnSpc>
                <a:spcPts val="4519"/>
              </a:lnSpc>
            </a:pPr>
            <a:r>
              <a:rPr lang="en-US" b="true" sz="3228" spc="29">
                <a:solidFill>
                  <a:srgbClr val="795913"/>
                </a:solidFill>
                <a:latin typeface="Inter Bold"/>
                <a:ea typeface="Inter Bold"/>
                <a:cs typeface="Inter Bold"/>
                <a:sym typeface="Inter Bold"/>
              </a:rPr>
              <a:t>Profit</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The Consumer segment shows the most profit in the South and West regions, suggesting these areas heavily rely on individual consumers for profitability.</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The Corporate segment has a stronger performance in the central region, while the home office performs poorly in the south. This indicates an opportunity to boost profit in specific regions with targeted strategies. </a:t>
            </a:r>
          </a:p>
          <a:p>
            <a:pPr algn="l">
              <a:lnSpc>
                <a:spcPts val="4519"/>
              </a:lnSpc>
            </a:pPr>
          </a:p>
          <a:p>
            <a:pPr algn="l">
              <a:lnSpc>
                <a:spcPts val="451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431557" y="404792"/>
            <a:ext cx="9424885"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most popular category by state</a:t>
            </a:r>
          </a:p>
        </p:txBody>
      </p:sp>
      <p:sp>
        <p:nvSpPr>
          <p:cNvPr name="Freeform 7" id="7" descr="A graph of a bar chart  Description automatically generated with medium confidence"/>
          <p:cNvSpPr/>
          <p:nvPr/>
        </p:nvSpPr>
        <p:spPr>
          <a:xfrm flipH="false" flipV="false" rot="0">
            <a:off x="1664753" y="1644097"/>
            <a:ext cx="14338426" cy="8185900"/>
          </a:xfrm>
          <a:custGeom>
            <a:avLst/>
            <a:gdLst/>
            <a:ahLst/>
            <a:cxnLst/>
            <a:rect r="r" b="b" t="t" l="l"/>
            <a:pathLst>
              <a:path h="8185900" w="14338426">
                <a:moveTo>
                  <a:pt x="0" y="0"/>
                </a:moveTo>
                <a:lnTo>
                  <a:pt x="14338426" y="0"/>
                </a:lnTo>
                <a:lnTo>
                  <a:pt x="14338426" y="8185899"/>
                </a:lnTo>
                <a:lnTo>
                  <a:pt x="0" y="8185899"/>
                </a:lnTo>
                <a:lnTo>
                  <a:pt x="0" y="0"/>
                </a:lnTo>
                <a:close/>
              </a:path>
            </a:pathLst>
          </a:custGeom>
          <a:blipFill>
            <a:blip r:embed="rId10"/>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14350" y="2884696"/>
            <a:ext cx="17773650" cy="5126546"/>
          </a:xfrm>
          <a:prstGeom prst="rect">
            <a:avLst/>
          </a:prstGeom>
        </p:spPr>
        <p:txBody>
          <a:bodyPr anchor="t" rtlCol="false" tIns="0" lIns="0" bIns="0" rIns="0">
            <a:spAutoFit/>
          </a:bodyPr>
          <a:lstStyle/>
          <a:p>
            <a:pPr algn="l">
              <a:lnSpc>
                <a:spcPts val="4519"/>
              </a:lnSpc>
            </a:pPr>
            <a:r>
              <a:rPr lang="en-US" b="true" sz="3228" spc="29" u="sng">
                <a:solidFill>
                  <a:srgbClr val="795913"/>
                </a:solidFill>
                <a:latin typeface="Inter Bold"/>
                <a:ea typeface="Inter Bold"/>
                <a:cs typeface="Inter Bold"/>
                <a:sym typeface="Inter Bold"/>
              </a:rPr>
              <a:t>INSIGHT</a:t>
            </a:r>
            <a:r>
              <a:rPr lang="en-US" b="true" sz="3228" spc="29" u="sng">
                <a:solidFill>
                  <a:srgbClr val="795913"/>
                </a:solidFill>
                <a:latin typeface="Inter Bold"/>
                <a:ea typeface="Inter Bold"/>
                <a:cs typeface="Inter Bold"/>
                <a:sym typeface="Inter Bold"/>
              </a:rPr>
              <a:t>S</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Technology is the most popular category in most states. It shows high sales in California, New York and Texas. This could be because of the large population in these states and the presence of Tech industries due to urbanization. </a:t>
            </a:r>
          </a:p>
          <a:p>
            <a:pPr algn="l">
              <a:lnSpc>
                <a:spcPts val="4519"/>
              </a:lnSpc>
            </a:pPr>
          </a:p>
          <a:p>
            <a:pPr algn="l" marL="697029" indent="-348514" lvl="1">
              <a:lnSpc>
                <a:spcPts val="4519"/>
              </a:lnSpc>
              <a:buFont typeface="Arial"/>
              <a:buChar char="•"/>
            </a:pPr>
            <a:r>
              <a:rPr lang="en-US" sz="3228">
                <a:solidFill>
                  <a:srgbClr val="795913"/>
                </a:solidFill>
                <a:latin typeface="Inter"/>
                <a:ea typeface="Inter"/>
                <a:cs typeface="Inter"/>
                <a:sym typeface="Inter"/>
              </a:rPr>
              <a:t>The</a:t>
            </a:r>
            <a:r>
              <a:rPr lang="en-US" sz="3228">
                <a:solidFill>
                  <a:srgbClr val="795913"/>
                </a:solidFill>
                <a:latin typeface="Inter"/>
                <a:ea typeface="Inter"/>
                <a:cs typeface="Inter"/>
                <a:sym typeface="Inter"/>
              </a:rPr>
              <a:t>re is a need to prioritize the sales of technology products in these states. </a:t>
            </a:r>
          </a:p>
          <a:p>
            <a:pPr algn="l">
              <a:lnSpc>
                <a:spcPts val="4519"/>
              </a:lnSpc>
            </a:pPr>
          </a:p>
          <a:p>
            <a:pPr algn="l">
              <a:lnSpc>
                <a:spcPts val="451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938479">
            <a:off x="1506285" y="808482"/>
            <a:ext cx="3981011" cy="3299263"/>
          </a:xfrm>
          <a:custGeom>
            <a:avLst/>
            <a:gdLst/>
            <a:ahLst/>
            <a:cxnLst/>
            <a:rect r="r" b="b" t="t" l="l"/>
            <a:pathLst>
              <a:path h="3299263" w="3981011">
                <a:moveTo>
                  <a:pt x="0" y="0"/>
                </a:moveTo>
                <a:lnTo>
                  <a:pt x="3981011" y="0"/>
                </a:lnTo>
                <a:lnTo>
                  <a:pt x="3981011" y="3299263"/>
                </a:lnTo>
                <a:lnTo>
                  <a:pt x="0" y="3299263"/>
                </a:lnTo>
                <a:lnTo>
                  <a:pt x="0" y="0"/>
                </a:lnTo>
                <a:close/>
              </a:path>
            </a:pathLst>
          </a:custGeom>
          <a:blipFill>
            <a:blip r:embed="rId10"/>
            <a:stretch>
              <a:fillRect l="0" t="0" r="0" b="0"/>
            </a:stretch>
          </a:blipFill>
        </p:spPr>
      </p:sp>
      <p:sp>
        <p:nvSpPr>
          <p:cNvPr name="Freeform 7" id="7"/>
          <p:cNvSpPr/>
          <p:nvPr/>
        </p:nvSpPr>
        <p:spPr>
          <a:xfrm flipH="false" flipV="false" rot="0">
            <a:off x="12972348" y="5781457"/>
            <a:ext cx="3956579" cy="3476843"/>
          </a:xfrm>
          <a:custGeom>
            <a:avLst/>
            <a:gdLst/>
            <a:ahLst/>
            <a:cxnLst/>
            <a:rect r="r" b="b" t="t" l="l"/>
            <a:pathLst>
              <a:path h="3476843" w="3956579">
                <a:moveTo>
                  <a:pt x="0" y="0"/>
                </a:moveTo>
                <a:lnTo>
                  <a:pt x="3956579" y="0"/>
                </a:lnTo>
                <a:lnTo>
                  <a:pt x="3956579" y="3476843"/>
                </a:lnTo>
                <a:lnTo>
                  <a:pt x="0" y="3476843"/>
                </a:lnTo>
                <a:lnTo>
                  <a:pt x="0" y="0"/>
                </a:lnTo>
                <a:close/>
              </a:path>
            </a:pathLst>
          </a:custGeom>
          <a:blipFill>
            <a:blip r:embed="rId11"/>
            <a:stretch>
              <a:fillRect l="0" t="0" r="0" b="0"/>
            </a:stretch>
          </a:blipFill>
        </p:spPr>
      </p:sp>
      <p:sp>
        <p:nvSpPr>
          <p:cNvPr name="TextBox 8" id="8"/>
          <p:cNvSpPr txBox="true"/>
          <p:nvPr/>
        </p:nvSpPr>
        <p:spPr>
          <a:xfrm rot="0">
            <a:off x="3271708" y="3975019"/>
            <a:ext cx="12198195" cy="1777642"/>
          </a:xfrm>
          <a:prstGeom prst="rect">
            <a:avLst/>
          </a:prstGeom>
        </p:spPr>
        <p:txBody>
          <a:bodyPr anchor="t" rtlCol="false" tIns="0" lIns="0" bIns="0" rIns="0">
            <a:spAutoFit/>
          </a:bodyPr>
          <a:lstStyle/>
          <a:p>
            <a:pPr algn="ctr">
              <a:lnSpc>
                <a:spcPts val="7113"/>
              </a:lnSpc>
              <a:spcBef>
                <a:spcPct val="0"/>
              </a:spcBef>
            </a:pPr>
            <a:r>
              <a:rPr lang="en-US" sz="5081">
                <a:solidFill>
                  <a:srgbClr val="000000"/>
                </a:solidFill>
                <a:latin typeface="Lazydog"/>
                <a:ea typeface="Lazydog"/>
                <a:cs typeface="Lazydog"/>
                <a:sym typeface="Lazydog"/>
              </a:rPr>
              <a:t>Discount Analysis:</a:t>
            </a:r>
          </a:p>
          <a:p>
            <a:pPr algn="ctr">
              <a:lnSpc>
                <a:spcPts val="7113"/>
              </a:lnSpc>
              <a:spcBef>
                <a:spcPct val="0"/>
              </a:spcBef>
            </a:pPr>
            <a:r>
              <a:rPr lang="en-US" sz="5081">
                <a:solidFill>
                  <a:srgbClr val="000000"/>
                </a:solidFill>
                <a:latin typeface="Lazydog"/>
                <a:ea typeface="Lazydog"/>
                <a:cs typeface="Lazydog"/>
                <a:sym typeface="Lazydog"/>
              </a:rPr>
              <a:t>Impact on Revenue and Profitability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5400000">
            <a:off x="1200150" y="2237015"/>
            <a:ext cx="5000624" cy="5248655"/>
            <a:chOff x="0" y="0"/>
            <a:chExt cx="6667499" cy="6998207"/>
          </a:xfrm>
        </p:grpSpPr>
        <p:sp>
          <p:nvSpPr>
            <p:cNvPr name="Freeform 7" id="7"/>
            <p:cNvSpPr/>
            <p:nvPr/>
          </p:nvSpPr>
          <p:spPr>
            <a:xfrm flipH="false" flipV="false" rot="0">
              <a:off x="0" y="0"/>
              <a:ext cx="6667500" cy="6998208"/>
            </a:xfrm>
            <a:custGeom>
              <a:avLst/>
              <a:gdLst/>
              <a:ahLst/>
              <a:cxnLst/>
              <a:rect r="r" b="b" t="t" l="l"/>
              <a:pathLst>
                <a:path h="6998208" w="6667500">
                  <a:moveTo>
                    <a:pt x="0" y="5945505"/>
                  </a:moveTo>
                  <a:lnTo>
                    <a:pt x="0" y="0"/>
                  </a:lnTo>
                  <a:lnTo>
                    <a:pt x="6667500" y="0"/>
                  </a:lnTo>
                  <a:lnTo>
                    <a:pt x="6667500" y="5945505"/>
                  </a:lnTo>
                  <a:lnTo>
                    <a:pt x="3333750" y="6998208"/>
                  </a:lnTo>
                  <a:close/>
                </a:path>
              </a:pathLst>
            </a:custGeom>
            <a:solidFill>
              <a:srgbClr val="404040"/>
            </a:solidFill>
          </p:spPr>
        </p:sp>
      </p:grpSp>
      <p:sp>
        <p:nvSpPr>
          <p:cNvPr name="TextBox 8" id="8"/>
          <p:cNvSpPr txBox="true"/>
          <p:nvPr/>
        </p:nvSpPr>
        <p:spPr>
          <a:xfrm rot="0">
            <a:off x="1634490" y="3053769"/>
            <a:ext cx="3760470" cy="3672295"/>
          </a:xfrm>
          <a:prstGeom prst="rect">
            <a:avLst/>
          </a:prstGeom>
        </p:spPr>
        <p:txBody>
          <a:bodyPr anchor="t" rtlCol="false" tIns="0" lIns="0" bIns="0" rIns="0">
            <a:spAutoFit/>
          </a:bodyPr>
          <a:lstStyle/>
          <a:p>
            <a:pPr algn="ctr">
              <a:lnSpc>
                <a:spcPts val="5832"/>
              </a:lnSpc>
            </a:pPr>
            <a:r>
              <a:rPr lang="en-US" b="true" sz="5400" spc="50">
                <a:solidFill>
                  <a:srgbClr val="FFFFFF"/>
                </a:solidFill>
                <a:latin typeface="TT Rounds Condensed Bold"/>
                <a:ea typeface="TT Rounds Condensed Bold"/>
                <a:cs typeface="TT Rounds Condensed Bold"/>
                <a:sym typeface="TT Rounds Condensed Bold"/>
              </a:rPr>
              <a:t>Correlation Between Sales, Profit and Discount</a:t>
            </a:r>
          </a:p>
          <a:p>
            <a:pPr algn="ctr">
              <a:lnSpc>
                <a:spcPts val="5832"/>
              </a:lnSpc>
            </a:pPr>
          </a:p>
        </p:txBody>
      </p:sp>
      <p:sp>
        <p:nvSpPr>
          <p:cNvPr name="Freeform 9" id="9" descr="A chart with red and blue squares  Description automatically generated"/>
          <p:cNvSpPr/>
          <p:nvPr/>
        </p:nvSpPr>
        <p:spPr>
          <a:xfrm flipH="false" flipV="false" rot="0">
            <a:off x="7094410" y="898285"/>
            <a:ext cx="10354184" cy="8490429"/>
          </a:xfrm>
          <a:custGeom>
            <a:avLst/>
            <a:gdLst/>
            <a:ahLst/>
            <a:cxnLst/>
            <a:rect r="r" b="b" t="t" l="l"/>
            <a:pathLst>
              <a:path h="8490429" w="10354184">
                <a:moveTo>
                  <a:pt x="0" y="0"/>
                </a:moveTo>
                <a:lnTo>
                  <a:pt x="10354184" y="0"/>
                </a:lnTo>
                <a:lnTo>
                  <a:pt x="10354184" y="8490429"/>
                </a:lnTo>
                <a:lnTo>
                  <a:pt x="0" y="8490429"/>
                </a:lnTo>
                <a:lnTo>
                  <a:pt x="0" y="0"/>
                </a:lnTo>
                <a:close/>
              </a:path>
            </a:pathLst>
          </a:custGeom>
          <a:blipFill>
            <a:blip r:embed="rId10"/>
            <a:stretch>
              <a:fillRect l="0" t="-26" r="0" b="-2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grpSp>
        <p:nvGrpSpPr>
          <p:cNvPr name="Group 2" id="2"/>
          <p:cNvGrpSpPr/>
          <p:nvPr/>
        </p:nvGrpSpPr>
        <p:grpSpPr>
          <a:xfrm rot="0">
            <a:off x="424545" y="2169891"/>
            <a:ext cx="3985679" cy="7187273"/>
            <a:chOff x="0" y="0"/>
            <a:chExt cx="1049726" cy="1892944"/>
          </a:xfrm>
        </p:grpSpPr>
        <p:sp>
          <p:nvSpPr>
            <p:cNvPr name="Freeform 3" id="3"/>
            <p:cNvSpPr/>
            <p:nvPr/>
          </p:nvSpPr>
          <p:spPr>
            <a:xfrm flipH="false" flipV="false" rot="0">
              <a:off x="0" y="0"/>
              <a:ext cx="1049726" cy="1892944"/>
            </a:xfrm>
            <a:custGeom>
              <a:avLst/>
              <a:gdLst/>
              <a:ahLst/>
              <a:cxnLst/>
              <a:rect r="r" b="b" t="t" l="l"/>
              <a:pathLst>
                <a:path h="1892944" w="1049726">
                  <a:moveTo>
                    <a:pt x="112661" y="0"/>
                  </a:moveTo>
                  <a:lnTo>
                    <a:pt x="937065" y="0"/>
                  </a:lnTo>
                  <a:cubicBezTo>
                    <a:pt x="999286" y="0"/>
                    <a:pt x="1049726" y="50440"/>
                    <a:pt x="1049726" y="112661"/>
                  </a:cubicBezTo>
                  <a:lnTo>
                    <a:pt x="1049726" y="1780283"/>
                  </a:lnTo>
                  <a:cubicBezTo>
                    <a:pt x="1049726" y="1842504"/>
                    <a:pt x="999286" y="1892944"/>
                    <a:pt x="937065" y="1892944"/>
                  </a:cubicBezTo>
                  <a:lnTo>
                    <a:pt x="112661" y="1892944"/>
                  </a:lnTo>
                  <a:cubicBezTo>
                    <a:pt x="82782" y="1892944"/>
                    <a:pt x="54126" y="1881075"/>
                    <a:pt x="32998" y="1859946"/>
                  </a:cubicBezTo>
                  <a:cubicBezTo>
                    <a:pt x="11870" y="1838818"/>
                    <a:pt x="0" y="1810163"/>
                    <a:pt x="0" y="1780283"/>
                  </a:cubicBezTo>
                  <a:lnTo>
                    <a:pt x="0" y="112661"/>
                  </a:lnTo>
                  <a:cubicBezTo>
                    <a:pt x="0" y="82782"/>
                    <a:pt x="11870" y="54126"/>
                    <a:pt x="32998" y="32998"/>
                  </a:cubicBezTo>
                  <a:cubicBezTo>
                    <a:pt x="54126" y="11870"/>
                    <a:pt x="82782" y="0"/>
                    <a:pt x="112661" y="0"/>
                  </a:cubicBezTo>
                  <a:close/>
                </a:path>
              </a:pathLst>
            </a:custGeom>
            <a:solidFill>
              <a:srgbClr val="F9D56E"/>
            </a:solidFill>
          </p:spPr>
        </p:sp>
        <p:sp>
          <p:nvSpPr>
            <p:cNvPr name="TextBox 4" id="4"/>
            <p:cNvSpPr txBox="true"/>
            <p:nvPr/>
          </p:nvSpPr>
          <p:spPr>
            <a:xfrm>
              <a:off x="0" y="-47625"/>
              <a:ext cx="1049726" cy="1940569"/>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true" rot="5400000">
            <a:off x="5964165" y="-1198405"/>
            <a:ext cx="14272423" cy="12648935"/>
          </a:xfrm>
          <a:custGeom>
            <a:avLst/>
            <a:gdLst/>
            <a:ahLst/>
            <a:cxnLst/>
            <a:rect r="r" b="b" t="t" l="l"/>
            <a:pathLst>
              <a:path h="12648935" w="14272423">
                <a:moveTo>
                  <a:pt x="0" y="12648935"/>
                </a:moveTo>
                <a:lnTo>
                  <a:pt x="14272423" y="12648935"/>
                </a:lnTo>
                <a:lnTo>
                  <a:pt x="14272423" y="0"/>
                </a:lnTo>
                <a:lnTo>
                  <a:pt x="0" y="0"/>
                </a:lnTo>
                <a:lnTo>
                  <a:pt x="0" y="126489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11623" y="514344"/>
            <a:ext cx="12664754" cy="1418023"/>
          </a:xfrm>
          <a:prstGeom prst="rect">
            <a:avLst/>
          </a:prstGeom>
        </p:spPr>
        <p:txBody>
          <a:bodyPr anchor="t" rtlCol="false" tIns="0" lIns="0" bIns="0" rIns="0">
            <a:spAutoFit/>
          </a:bodyPr>
          <a:lstStyle/>
          <a:p>
            <a:pPr algn="ctr" marL="0" indent="0" lvl="0">
              <a:lnSpc>
                <a:spcPts val="11539"/>
              </a:lnSpc>
              <a:spcBef>
                <a:spcPct val="0"/>
              </a:spcBef>
            </a:pPr>
            <a:r>
              <a:rPr lang="en-US" sz="8242">
                <a:solidFill>
                  <a:srgbClr val="014225"/>
                </a:solidFill>
                <a:latin typeface="Lazydog"/>
                <a:ea typeface="Lazydog"/>
                <a:cs typeface="Lazydog"/>
                <a:sym typeface="Lazydog"/>
              </a:rPr>
              <a:t>analysis questions</a:t>
            </a:r>
          </a:p>
        </p:txBody>
      </p:sp>
      <p:sp>
        <p:nvSpPr>
          <p:cNvPr name="TextBox 7" id="7"/>
          <p:cNvSpPr txBox="true"/>
          <p:nvPr/>
        </p:nvSpPr>
        <p:spPr>
          <a:xfrm rot="0">
            <a:off x="789351" y="3699448"/>
            <a:ext cx="2948523" cy="4250985"/>
          </a:xfrm>
          <a:prstGeom prst="rect">
            <a:avLst/>
          </a:prstGeom>
        </p:spPr>
        <p:txBody>
          <a:bodyPr anchor="t" rtlCol="false" tIns="0" lIns="0" bIns="0" rIns="0">
            <a:spAutoFit/>
          </a:bodyPr>
          <a:lstStyle/>
          <a:p>
            <a:pPr algn="l" marL="477054" indent="-238527" lvl="1">
              <a:lnSpc>
                <a:spcPts val="3093"/>
              </a:lnSpc>
              <a:buFont typeface="Arial"/>
              <a:buChar char="•"/>
            </a:pPr>
            <a:r>
              <a:rPr lang="en-US" sz="2209">
                <a:solidFill>
                  <a:srgbClr val="000000"/>
                </a:solidFill>
                <a:latin typeface="Dosis"/>
                <a:ea typeface="Dosis"/>
                <a:cs typeface="Dosis"/>
                <a:sym typeface="Dosis"/>
              </a:rPr>
              <a:t>Correlation between profitability and popularity between each category across the fiscal years.</a:t>
            </a:r>
          </a:p>
          <a:p>
            <a:pPr algn="l" marL="477054" indent="-238527" lvl="1">
              <a:lnSpc>
                <a:spcPts val="3093"/>
              </a:lnSpc>
              <a:buFont typeface="Arial"/>
              <a:buChar char="•"/>
            </a:pPr>
            <a:r>
              <a:rPr lang="en-US" sz="2209">
                <a:solidFill>
                  <a:srgbClr val="000000"/>
                </a:solidFill>
                <a:latin typeface="Dosis"/>
                <a:ea typeface="Dosis"/>
                <a:cs typeface="Dosis"/>
                <a:sym typeface="Dosis"/>
              </a:rPr>
              <a:t>Impact of discounts on sales, order frequency, and profit.</a:t>
            </a:r>
          </a:p>
          <a:p>
            <a:pPr algn="l" marL="477054" indent="-238527" lvl="1">
              <a:lnSpc>
                <a:spcPts val="3093"/>
              </a:lnSpc>
              <a:buFont typeface="Arial"/>
              <a:buChar char="•"/>
            </a:pPr>
            <a:r>
              <a:rPr lang="en-US" sz="2209">
                <a:solidFill>
                  <a:srgbClr val="000000"/>
                </a:solidFill>
                <a:latin typeface="Dosis"/>
                <a:ea typeface="Dosis"/>
                <a:cs typeface="Dosis"/>
                <a:sym typeface="Dosis"/>
              </a:rPr>
              <a:t>Individuals who spent the most each year.</a:t>
            </a:r>
          </a:p>
          <a:p>
            <a:pPr algn="l">
              <a:lnSpc>
                <a:spcPts val="3093"/>
              </a:lnSpc>
            </a:pPr>
          </a:p>
        </p:txBody>
      </p:sp>
      <p:sp>
        <p:nvSpPr>
          <p:cNvPr name="TextBox 8" id="8"/>
          <p:cNvSpPr txBox="true"/>
          <p:nvPr/>
        </p:nvSpPr>
        <p:spPr>
          <a:xfrm rot="0">
            <a:off x="117002" y="2770096"/>
            <a:ext cx="4293221" cy="704508"/>
          </a:xfrm>
          <a:prstGeom prst="rect">
            <a:avLst/>
          </a:prstGeom>
        </p:spPr>
        <p:txBody>
          <a:bodyPr anchor="t" rtlCol="false" tIns="0" lIns="0" bIns="0" rIns="0">
            <a:spAutoFit/>
          </a:bodyPr>
          <a:lstStyle/>
          <a:p>
            <a:pPr algn="ctr" marL="0" indent="0" lvl="0">
              <a:lnSpc>
                <a:spcPts val="5793"/>
              </a:lnSpc>
              <a:spcBef>
                <a:spcPct val="0"/>
              </a:spcBef>
            </a:pPr>
            <a:r>
              <a:rPr lang="en-US" b="true" sz="4138">
                <a:solidFill>
                  <a:srgbClr val="014225"/>
                </a:solidFill>
                <a:latin typeface="Dosis Bold"/>
                <a:ea typeface="Dosis Bold"/>
                <a:cs typeface="Dosis Bold"/>
                <a:sym typeface="Dosis Bold"/>
              </a:rPr>
              <a:t>Catherine</a:t>
            </a:r>
          </a:p>
        </p:txBody>
      </p:sp>
      <p:sp>
        <p:nvSpPr>
          <p:cNvPr name="Freeform 9" id="9"/>
          <p:cNvSpPr/>
          <p:nvPr/>
        </p:nvSpPr>
        <p:spPr>
          <a:xfrm flipH="false" flipV="false" rot="-5400000">
            <a:off x="198089" y="96525"/>
            <a:ext cx="969230" cy="2415527"/>
          </a:xfrm>
          <a:custGeom>
            <a:avLst/>
            <a:gdLst/>
            <a:ahLst/>
            <a:cxnLst/>
            <a:rect r="r" b="b" t="t" l="l"/>
            <a:pathLst>
              <a:path h="2415527" w="969230">
                <a:moveTo>
                  <a:pt x="0" y="0"/>
                </a:moveTo>
                <a:lnTo>
                  <a:pt x="969230" y="0"/>
                </a:lnTo>
                <a:lnTo>
                  <a:pt x="969230" y="2415528"/>
                </a:lnTo>
                <a:lnTo>
                  <a:pt x="0" y="2415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800000">
            <a:off x="-1796045" y="8726617"/>
            <a:ext cx="2541969" cy="1941429"/>
          </a:xfrm>
          <a:custGeom>
            <a:avLst/>
            <a:gdLst/>
            <a:ahLst/>
            <a:cxnLst/>
            <a:rect r="r" b="b" t="t" l="l"/>
            <a:pathLst>
              <a:path h="1941429" w="2541969">
                <a:moveTo>
                  <a:pt x="0" y="0"/>
                </a:moveTo>
                <a:lnTo>
                  <a:pt x="2541970" y="0"/>
                </a:lnTo>
                <a:lnTo>
                  <a:pt x="2541970" y="1941429"/>
                </a:lnTo>
                <a:lnTo>
                  <a:pt x="0" y="19414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4783070" y="2169891"/>
            <a:ext cx="3985679" cy="7187273"/>
            <a:chOff x="0" y="0"/>
            <a:chExt cx="1049726" cy="1892944"/>
          </a:xfrm>
        </p:grpSpPr>
        <p:sp>
          <p:nvSpPr>
            <p:cNvPr name="Freeform 12" id="12"/>
            <p:cNvSpPr/>
            <p:nvPr/>
          </p:nvSpPr>
          <p:spPr>
            <a:xfrm flipH="false" flipV="false" rot="0">
              <a:off x="0" y="0"/>
              <a:ext cx="1049726" cy="1892944"/>
            </a:xfrm>
            <a:custGeom>
              <a:avLst/>
              <a:gdLst/>
              <a:ahLst/>
              <a:cxnLst/>
              <a:rect r="r" b="b" t="t" l="l"/>
              <a:pathLst>
                <a:path h="1892944" w="1049726">
                  <a:moveTo>
                    <a:pt x="112661" y="0"/>
                  </a:moveTo>
                  <a:lnTo>
                    <a:pt x="937065" y="0"/>
                  </a:lnTo>
                  <a:cubicBezTo>
                    <a:pt x="999286" y="0"/>
                    <a:pt x="1049726" y="50440"/>
                    <a:pt x="1049726" y="112661"/>
                  </a:cubicBezTo>
                  <a:lnTo>
                    <a:pt x="1049726" y="1780283"/>
                  </a:lnTo>
                  <a:cubicBezTo>
                    <a:pt x="1049726" y="1842504"/>
                    <a:pt x="999286" y="1892944"/>
                    <a:pt x="937065" y="1892944"/>
                  </a:cubicBezTo>
                  <a:lnTo>
                    <a:pt x="112661" y="1892944"/>
                  </a:lnTo>
                  <a:cubicBezTo>
                    <a:pt x="82782" y="1892944"/>
                    <a:pt x="54126" y="1881075"/>
                    <a:pt x="32998" y="1859946"/>
                  </a:cubicBezTo>
                  <a:cubicBezTo>
                    <a:pt x="11870" y="1838818"/>
                    <a:pt x="0" y="1810163"/>
                    <a:pt x="0" y="1780283"/>
                  </a:cubicBezTo>
                  <a:lnTo>
                    <a:pt x="0" y="112661"/>
                  </a:lnTo>
                  <a:cubicBezTo>
                    <a:pt x="0" y="82782"/>
                    <a:pt x="11870" y="54126"/>
                    <a:pt x="32998" y="32998"/>
                  </a:cubicBezTo>
                  <a:cubicBezTo>
                    <a:pt x="54126" y="11870"/>
                    <a:pt x="82782" y="0"/>
                    <a:pt x="112661" y="0"/>
                  </a:cubicBezTo>
                  <a:close/>
                </a:path>
              </a:pathLst>
            </a:custGeom>
            <a:solidFill>
              <a:srgbClr val="F9D56E"/>
            </a:solidFill>
          </p:spPr>
        </p:sp>
        <p:sp>
          <p:nvSpPr>
            <p:cNvPr name="TextBox 13" id="13"/>
            <p:cNvSpPr txBox="true"/>
            <p:nvPr/>
          </p:nvSpPr>
          <p:spPr>
            <a:xfrm>
              <a:off x="0" y="-47625"/>
              <a:ext cx="1049726" cy="1940569"/>
            </a:xfrm>
            <a:prstGeom prst="rect">
              <a:avLst/>
            </a:prstGeom>
          </p:spPr>
          <p:txBody>
            <a:bodyPr anchor="ctr" rtlCol="false" tIns="50800" lIns="50800" bIns="50800" rIns="50800"/>
            <a:lstStyle/>
            <a:p>
              <a:pPr algn="ctr">
                <a:lnSpc>
                  <a:spcPts val="3693"/>
                </a:lnSpc>
              </a:pPr>
            </a:p>
          </p:txBody>
        </p:sp>
      </p:grpSp>
      <p:sp>
        <p:nvSpPr>
          <p:cNvPr name="TextBox 14" id="14"/>
          <p:cNvSpPr txBox="true"/>
          <p:nvPr/>
        </p:nvSpPr>
        <p:spPr>
          <a:xfrm rot="0">
            <a:off x="4968646" y="3833515"/>
            <a:ext cx="3614526" cy="4117142"/>
          </a:xfrm>
          <a:prstGeom prst="rect">
            <a:avLst/>
          </a:prstGeom>
        </p:spPr>
        <p:txBody>
          <a:bodyPr anchor="t" rtlCol="false" tIns="0" lIns="0" bIns="0" rIns="0">
            <a:spAutoFit/>
          </a:bodyPr>
          <a:lstStyle/>
          <a:p>
            <a:pPr algn="l" marL="566865" indent="-283432" lvl="1">
              <a:lnSpc>
                <a:spcPts val="3675"/>
              </a:lnSpc>
              <a:buFont typeface="Arial"/>
              <a:buChar char="•"/>
            </a:pPr>
            <a:r>
              <a:rPr lang="en-US" sz="2625">
                <a:solidFill>
                  <a:srgbClr val="000000"/>
                </a:solidFill>
                <a:latin typeface="Dosis"/>
                <a:ea typeface="Dosis"/>
                <a:cs typeface="Dosis"/>
                <a:sym typeface="Dosis"/>
              </a:rPr>
              <a:t>Monthly/seasonal trends in sales and profitability.</a:t>
            </a:r>
          </a:p>
          <a:p>
            <a:pPr algn="l" marL="566865" indent="-283432" lvl="1">
              <a:lnSpc>
                <a:spcPts val="3675"/>
              </a:lnSpc>
              <a:buFont typeface="Arial"/>
              <a:buChar char="•"/>
            </a:pPr>
            <a:r>
              <a:rPr lang="en-US" sz="2625">
                <a:solidFill>
                  <a:srgbClr val="000000"/>
                </a:solidFill>
                <a:latin typeface="Dosis"/>
                <a:ea typeface="Dosis"/>
                <a:cs typeface="Dosis"/>
                <a:sym typeface="Dosis"/>
              </a:rPr>
              <a:t>Year-over-year performance trends based on sales and order quantity by Order ID unique.</a:t>
            </a:r>
          </a:p>
          <a:p>
            <a:pPr algn="l">
              <a:lnSpc>
                <a:spcPts val="3675"/>
              </a:lnSpc>
            </a:pPr>
          </a:p>
        </p:txBody>
      </p:sp>
      <p:sp>
        <p:nvSpPr>
          <p:cNvPr name="TextBox 15" id="15"/>
          <p:cNvSpPr txBox="true"/>
          <p:nvPr/>
        </p:nvSpPr>
        <p:spPr>
          <a:xfrm rot="0">
            <a:off x="4629298" y="2836771"/>
            <a:ext cx="4293221"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Gita</a:t>
            </a:r>
          </a:p>
        </p:txBody>
      </p:sp>
      <p:grpSp>
        <p:nvGrpSpPr>
          <p:cNvPr name="Group 16" id="16"/>
          <p:cNvGrpSpPr/>
          <p:nvPr/>
        </p:nvGrpSpPr>
        <p:grpSpPr>
          <a:xfrm rot="0">
            <a:off x="9172575" y="2169891"/>
            <a:ext cx="3985679" cy="7187273"/>
            <a:chOff x="0" y="0"/>
            <a:chExt cx="1049726" cy="1892944"/>
          </a:xfrm>
        </p:grpSpPr>
        <p:sp>
          <p:nvSpPr>
            <p:cNvPr name="Freeform 17" id="17"/>
            <p:cNvSpPr/>
            <p:nvPr/>
          </p:nvSpPr>
          <p:spPr>
            <a:xfrm flipH="false" flipV="false" rot="0">
              <a:off x="0" y="0"/>
              <a:ext cx="1049726" cy="1892944"/>
            </a:xfrm>
            <a:custGeom>
              <a:avLst/>
              <a:gdLst/>
              <a:ahLst/>
              <a:cxnLst/>
              <a:rect r="r" b="b" t="t" l="l"/>
              <a:pathLst>
                <a:path h="1892944" w="1049726">
                  <a:moveTo>
                    <a:pt x="112661" y="0"/>
                  </a:moveTo>
                  <a:lnTo>
                    <a:pt x="937065" y="0"/>
                  </a:lnTo>
                  <a:cubicBezTo>
                    <a:pt x="999286" y="0"/>
                    <a:pt x="1049726" y="50440"/>
                    <a:pt x="1049726" y="112661"/>
                  </a:cubicBezTo>
                  <a:lnTo>
                    <a:pt x="1049726" y="1780283"/>
                  </a:lnTo>
                  <a:cubicBezTo>
                    <a:pt x="1049726" y="1842504"/>
                    <a:pt x="999286" y="1892944"/>
                    <a:pt x="937065" y="1892944"/>
                  </a:cubicBezTo>
                  <a:lnTo>
                    <a:pt x="112661" y="1892944"/>
                  </a:lnTo>
                  <a:cubicBezTo>
                    <a:pt x="82782" y="1892944"/>
                    <a:pt x="54126" y="1881075"/>
                    <a:pt x="32998" y="1859946"/>
                  </a:cubicBezTo>
                  <a:cubicBezTo>
                    <a:pt x="11870" y="1838818"/>
                    <a:pt x="0" y="1810163"/>
                    <a:pt x="0" y="1780283"/>
                  </a:cubicBezTo>
                  <a:lnTo>
                    <a:pt x="0" y="112661"/>
                  </a:lnTo>
                  <a:cubicBezTo>
                    <a:pt x="0" y="82782"/>
                    <a:pt x="11870" y="54126"/>
                    <a:pt x="32998" y="32998"/>
                  </a:cubicBezTo>
                  <a:cubicBezTo>
                    <a:pt x="54126" y="11870"/>
                    <a:pt x="82782" y="0"/>
                    <a:pt x="112661" y="0"/>
                  </a:cubicBezTo>
                  <a:close/>
                </a:path>
              </a:pathLst>
            </a:custGeom>
            <a:solidFill>
              <a:srgbClr val="F9D56E"/>
            </a:solidFill>
          </p:spPr>
        </p:sp>
        <p:sp>
          <p:nvSpPr>
            <p:cNvPr name="TextBox 18" id="18"/>
            <p:cNvSpPr txBox="true"/>
            <p:nvPr/>
          </p:nvSpPr>
          <p:spPr>
            <a:xfrm>
              <a:off x="0" y="-47625"/>
              <a:ext cx="1049726" cy="1940569"/>
            </a:xfrm>
            <a:prstGeom prst="rect">
              <a:avLst/>
            </a:prstGeom>
          </p:spPr>
          <p:txBody>
            <a:bodyPr anchor="ctr" rtlCol="false" tIns="50800" lIns="50800" bIns="50800" rIns="50800"/>
            <a:lstStyle/>
            <a:p>
              <a:pPr algn="ctr">
                <a:lnSpc>
                  <a:spcPts val="3693"/>
                </a:lnSpc>
              </a:pPr>
            </a:p>
          </p:txBody>
        </p:sp>
      </p:grpSp>
      <p:grpSp>
        <p:nvGrpSpPr>
          <p:cNvPr name="Group 19" id="19"/>
          <p:cNvGrpSpPr/>
          <p:nvPr/>
        </p:nvGrpSpPr>
        <p:grpSpPr>
          <a:xfrm rot="0">
            <a:off x="13713617" y="2071027"/>
            <a:ext cx="3985679" cy="7187273"/>
            <a:chOff x="0" y="0"/>
            <a:chExt cx="1049726" cy="1892944"/>
          </a:xfrm>
        </p:grpSpPr>
        <p:sp>
          <p:nvSpPr>
            <p:cNvPr name="Freeform 20" id="20"/>
            <p:cNvSpPr/>
            <p:nvPr/>
          </p:nvSpPr>
          <p:spPr>
            <a:xfrm flipH="false" flipV="false" rot="0">
              <a:off x="0" y="0"/>
              <a:ext cx="1049726" cy="1892944"/>
            </a:xfrm>
            <a:custGeom>
              <a:avLst/>
              <a:gdLst/>
              <a:ahLst/>
              <a:cxnLst/>
              <a:rect r="r" b="b" t="t" l="l"/>
              <a:pathLst>
                <a:path h="1892944" w="1049726">
                  <a:moveTo>
                    <a:pt x="112661" y="0"/>
                  </a:moveTo>
                  <a:lnTo>
                    <a:pt x="937065" y="0"/>
                  </a:lnTo>
                  <a:cubicBezTo>
                    <a:pt x="999286" y="0"/>
                    <a:pt x="1049726" y="50440"/>
                    <a:pt x="1049726" y="112661"/>
                  </a:cubicBezTo>
                  <a:lnTo>
                    <a:pt x="1049726" y="1780283"/>
                  </a:lnTo>
                  <a:cubicBezTo>
                    <a:pt x="1049726" y="1842504"/>
                    <a:pt x="999286" y="1892944"/>
                    <a:pt x="937065" y="1892944"/>
                  </a:cubicBezTo>
                  <a:lnTo>
                    <a:pt x="112661" y="1892944"/>
                  </a:lnTo>
                  <a:cubicBezTo>
                    <a:pt x="82782" y="1892944"/>
                    <a:pt x="54126" y="1881075"/>
                    <a:pt x="32998" y="1859946"/>
                  </a:cubicBezTo>
                  <a:cubicBezTo>
                    <a:pt x="11870" y="1838818"/>
                    <a:pt x="0" y="1810163"/>
                    <a:pt x="0" y="1780283"/>
                  </a:cubicBezTo>
                  <a:lnTo>
                    <a:pt x="0" y="112661"/>
                  </a:lnTo>
                  <a:cubicBezTo>
                    <a:pt x="0" y="82782"/>
                    <a:pt x="11870" y="54126"/>
                    <a:pt x="32998" y="32998"/>
                  </a:cubicBezTo>
                  <a:cubicBezTo>
                    <a:pt x="54126" y="11870"/>
                    <a:pt x="82782" y="0"/>
                    <a:pt x="112661" y="0"/>
                  </a:cubicBezTo>
                  <a:close/>
                </a:path>
              </a:pathLst>
            </a:custGeom>
            <a:solidFill>
              <a:srgbClr val="F9D56E"/>
            </a:solidFill>
          </p:spPr>
        </p:sp>
        <p:sp>
          <p:nvSpPr>
            <p:cNvPr name="TextBox 21" id="21"/>
            <p:cNvSpPr txBox="true"/>
            <p:nvPr/>
          </p:nvSpPr>
          <p:spPr>
            <a:xfrm>
              <a:off x="0" y="-47625"/>
              <a:ext cx="1049726" cy="1940569"/>
            </a:xfrm>
            <a:prstGeom prst="rect">
              <a:avLst/>
            </a:prstGeom>
          </p:spPr>
          <p:txBody>
            <a:bodyPr anchor="ctr" rtlCol="false" tIns="50800" lIns="50800" bIns="50800" rIns="50800"/>
            <a:lstStyle/>
            <a:p>
              <a:pPr algn="ctr">
                <a:lnSpc>
                  <a:spcPts val="3693"/>
                </a:lnSpc>
              </a:pPr>
            </a:p>
          </p:txBody>
        </p:sp>
      </p:grpSp>
      <p:sp>
        <p:nvSpPr>
          <p:cNvPr name="TextBox 22" id="22"/>
          <p:cNvSpPr txBox="true"/>
          <p:nvPr/>
        </p:nvSpPr>
        <p:spPr>
          <a:xfrm rot="0">
            <a:off x="8951095" y="2841684"/>
            <a:ext cx="4293221"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Kabir</a:t>
            </a:r>
          </a:p>
        </p:txBody>
      </p:sp>
      <p:sp>
        <p:nvSpPr>
          <p:cNvPr name="TextBox 23" id="23"/>
          <p:cNvSpPr txBox="true"/>
          <p:nvPr/>
        </p:nvSpPr>
        <p:spPr>
          <a:xfrm rot="0">
            <a:off x="9358151" y="3695637"/>
            <a:ext cx="3528097" cy="4714599"/>
          </a:xfrm>
          <a:prstGeom prst="rect">
            <a:avLst/>
          </a:prstGeom>
        </p:spPr>
        <p:txBody>
          <a:bodyPr anchor="t" rtlCol="false" tIns="0" lIns="0" bIns="0" rIns="0">
            <a:spAutoFit/>
          </a:bodyPr>
          <a:lstStyle/>
          <a:p>
            <a:pPr algn="l" marL="553309" indent="-276655" lvl="1">
              <a:lnSpc>
                <a:spcPts val="3587"/>
              </a:lnSpc>
              <a:buFont typeface="Arial"/>
              <a:buChar char="•"/>
            </a:pPr>
            <a:r>
              <a:rPr lang="en-US" sz="2562">
                <a:solidFill>
                  <a:srgbClr val="000000"/>
                </a:solidFill>
                <a:latin typeface="Dosis"/>
                <a:ea typeface="Dosis"/>
                <a:cs typeface="Dosis"/>
                <a:sym typeface="Dosis"/>
              </a:rPr>
              <a:t>States with the highest profitability. </a:t>
            </a:r>
          </a:p>
          <a:p>
            <a:pPr algn="l" marL="616529" indent="-308264" lvl="1">
              <a:lnSpc>
                <a:spcPts val="3997"/>
              </a:lnSpc>
              <a:buFont typeface="Arial"/>
              <a:buChar char="•"/>
            </a:pPr>
            <a:r>
              <a:rPr lang="en-US" sz="2855">
                <a:solidFill>
                  <a:srgbClr val="000000"/>
                </a:solidFill>
                <a:latin typeface="Dosis"/>
                <a:ea typeface="Dosis"/>
                <a:cs typeface="Dosis"/>
                <a:sym typeface="Dosis"/>
              </a:rPr>
              <a:t>Cities or states with the highest profit and their top-performing items.</a:t>
            </a:r>
          </a:p>
          <a:p>
            <a:pPr algn="l" marL="553309" indent="-276655" lvl="1">
              <a:lnSpc>
                <a:spcPts val="3587"/>
              </a:lnSpc>
              <a:buFont typeface="Arial"/>
              <a:buChar char="•"/>
            </a:pPr>
            <a:r>
              <a:rPr lang="en-US" sz="2562">
                <a:solidFill>
                  <a:srgbClr val="000000"/>
                </a:solidFill>
                <a:latin typeface="Dosis"/>
                <a:ea typeface="Dosis"/>
                <a:cs typeface="Dosis"/>
                <a:sym typeface="Dosis"/>
              </a:rPr>
              <a:t>Average order cost and profit by region.</a:t>
            </a:r>
          </a:p>
          <a:p>
            <a:pPr algn="l">
              <a:lnSpc>
                <a:spcPts val="3587"/>
              </a:lnSpc>
            </a:pPr>
          </a:p>
          <a:p>
            <a:pPr algn="l">
              <a:lnSpc>
                <a:spcPts val="3587"/>
              </a:lnSpc>
            </a:pPr>
          </a:p>
        </p:txBody>
      </p:sp>
      <p:sp>
        <p:nvSpPr>
          <p:cNvPr name="TextBox 24" id="24"/>
          <p:cNvSpPr txBox="true"/>
          <p:nvPr/>
        </p:nvSpPr>
        <p:spPr>
          <a:xfrm rot="0">
            <a:off x="13587216" y="2713019"/>
            <a:ext cx="4293221"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Wisdom</a:t>
            </a:r>
          </a:p>
        </p:txBody>
      </p:sp>
      <p:sp>
        <p:nvSpPr>
          <p:cNvPr name="TextBox 25" id="25"/>
          <p:cNvSpPr txBox="true"/>
          <p:nvPr/>
        </p:nvSpPr>
        <p:spPr>
          <a:xfrm rot="0">
            <a:off x="13942408" y="3695637"/>
            <a:ext cx="3528097" cy="4984219"/>
          </a:xfrm>
          <a:prstGeom prst="rect">
            <a:avLst/>
          </a:prstGeom>
        </p:spPr>
        <p:txBody>
          <a:bodyPr anchor="t" rtlCol="false" tIns="0" lIns="0" bIns="0" rIns="0">
            <a:spAutoFit/>
          </a:bodyPr>
          <a:lstStyle/>
          <a:p>
            <a:pPr algn="l" marL="553309" indent="-276655" lvl="1">
              <a:lnSpc>
                <a:spcPts val="3587"/>
              </a:lnSpc>
              <a:buFont typeface="Arial"/>
              <a:buChar char="•"/>
            </a:pPr>
            <a:r>
              <a:rPr lang="en-US" sz="2562">
                <a:solidFill>
                  <a:srgbClr val="000000"/>
                </a:solidFill>
                <a:latin typeface="Dosis"/>
                <a:ea typeface="Dosis"/>
                <a:cs typeface="Dosis"/>
                <a:sym typeface="Dosis"/>
              </a:rPr>
              <a:t>Most popular and profitable regions.</a:t>
            </a:r>
          </a:p>
          <a:p>
            <a:pPr algn="l" marL="553309" indent="-276655" lvl="1">
              <a:lnSpc>
                <a:spcPts val="3587"/>
              </a:lnSpc>
              <a:buFont typeface="Arial"/>
              <a:buChar char="•"/>
            </a:pPr>
            <a:r>
              <a:rPr lang="en-US" sz="2562">
                <a:solidFill>
                  <a:srgbClr val="000000"/>
                </a:solidFill>
                <a:latin typeface="Dosis"/>
                <a:ea typeface="Dosis"/>
                <a:cs typeface="Dosis"/>
                <a:sym typeface="Dosis"/>
              </a:rPr>
              <a:t>Most profitable customer segments (Home Office, Corporate, Consumer).</a:t>
            </a:r>
          </a:p>
          <a:p>
            <a:pPr algn="l" marL="553309" indent="-276655" lvl="1">
              <a:lnSpc>
                <a:spcPts val="3587"/>
              </a:lnSpc>
              <a:buFont typeface="Arial"/>
              <a:buChar char="•"/>
            </a:pPr>
            <a:r>
              <a:rPr lang="en-US" sz="2562">
                <a:solidFill>
                  <a:srgbClr val="000000"/>
                </a:solidFill>
                <a:latin typeface="Dosis"/>
                <a:ea typeface="Dosis"/>
                <a:cs typeface="Dosis"/>
                <a:sym typeface="Dosis"/>
              </a:rPr>
              <a:t>Contribution of segments to regional sales and profit.</a:t>
            </a:r>
          </a:p>
          <a:p>
            <a:pPr algn="l">
              <a:lnSpc>
                <a:spcPts val="3587"/>
              </a:lnSpc>
            </a:pPr>
          </a:p>
          <a:p>
            <a:pPr algn="l">
              <a:lnSpc>
                <a:spcPts val="3587"/>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14350" y="2257584"/>
            <a:ext cx="17773650" cy="6271172"/>
          </a:xfrm>
          <a:prstGeom prst="rect">
            <a:avLst/>
          </a:prstGeom>
        </p:spPr>
        <p:txBody>
          <a:bodyPr anchor="t" rtlCol="false" tIns="0" lIns="0" bIns="0" rIns="0">
            <a:spAutoFit/>
          </a:bodyPr>
          <a:lstStyle/>
          <a:p>
            <a:pPr algn="l">
              <a:lnSpc>
                <a:spcPts val="4519"/>
              </a:lnSpc>
            </a:pPr>
            <a:r>
              <a:rPr lang="en-US" b="true" sz="3228" spc="29" u="sng">
                <a:solidFill>
                  <a:srgbClr val="795913"/>
                </a:solidFill>
                <a:latin typeface="Inter Bold"/>
                <a:ea typeface="Inter Bold"/>
                <a:cs typeface="Inter Bold"/>
                <a:sym typeface="Inter Bold"/>
              </a:rPr>
              <a:t>INSIGHT</a:t>
            </a:r>
            <a:r>
              <a:rPr lang="en-US" b="true" sz="3228" spc="29" u="sng">
                <a:solidFill>
                  <a:srgbClr val="795913"/>
                </a:solidFill>
                <a:latin typeface="Inter Bold"/>
                <a:ea typeface="Inter Bold"/>
                <a:cs typeface="Inter Bold"/>
                <a:sym typeface="Inter Bold"/>
              </a:rPr>
              <a:t>S</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There is a moderate positive correlation between sales and profit. As sales increase, profits also tend to increase.</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There is a weak correlation between profit and discount. As discounts increase, profits decrease slightly. </a:t>
            </a:r>
          </a:p>
          <a:p>
            <a:pPr algn="l">
              <a:lnSpc>
                <a:spcPts val="4519"/>
              </a:lnSpc>
            </a:pPr>
          </a:p>
          <a:p>
            <a:pPr algn="l" marL="697029" indent="-348514" lvl="1">
              <a:lnSpc>
                <a:spcPts val="4519"/>
              </a:lnSpc>
              <a:buFont typeface="Arial"/>
              <a:buChar char="•"/>
            </a:pPr>
            <a:r>
              <a:rPr lang="en-US" sz="3228" spc="29">
                <a:solidFill>
                  <a:srgbClr val="795913"/>
                </a:solidFill>
                <a:latin typeface="Inter"/>
                <a:ea typeface="Inter"/>
                <a:cs typeface="Inter"/>
                <a:sym typeface="Inter"/>
              </a:rPr>
              <a:t>Discount should not be used as a method of boosting sales. </a:t>
            </a:r>
          </a:p>
          <a:p>
            <a:pPr algn="l">
              <a:lnSpc>
                <a:spcPts val="4519"/>
              </a:lnSpc>
            </a:pPr>
          </a:p>
          <a:p>
            <a:pPr algn="l">
              <a:lnSpc>
                <a:spcPts val="451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2057400"/>
            <a:ext cx="17083397" cy="8135968"/>
          </a:xfrm>
          <a:custGeom>
            <a:avLst/>
            <a:gdLst/>
            <a:ahLst/>
            <a:cxnLst/>
            <a:rect r="r" b="b" t="t" l="l"/>
            <a:pathLst>
              <a:path h="8135968" w="17083397">
                <a:moveTo>
                  <a:pt x="0" y="0"/>
                </a:moveTo>
                <a:lnTo>
                  <a:pt x="17083397" y="0"/>
                </a:lnTo>
                <a:lnTo>
                  <a:pt x="17083397" y="8135968"/>
                </a:lnTo>
                <a:lnTo>
                  <a:pt x="0" y="8135968"/>
                </a:lnTo>
                <a:lnTo>
                  <a:pt x="0" y="0"/>
                </a:lnTo>
                <a:close/>
              </a:path>
            </a:pathLst>
          </a:custGeom>
          <a:blipFill>
            <a:blip r:embed="rId10"/>
            <a:stretch>
              <a:fillRect l="0" t="0" r="0" b="0"/>
            </a:stretch>
          </a:blipFill>
        </p:spPr>
      </p:sp>
      <p:sp>
        <p:nvSpPr>
          <p:cNvPr name="TextBox 7" id="7"/>
          <p:cNvSpPr txBox="true"/>
          <p:nvPr/>
        </p:nvSpPr>
        <p:spPr>
          <a:xfrm rot="0">
            <a:off x="3213886" y="942975"/>
            <a:ext cx="11306222"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Impact of discount on total sales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32240" y="2325249"/>
            <a:ext cx="14866740" cy="7414786"/>
          </a:xfrm>
          <a:custGeom>
            <a:avLst/>
            <a:gdLst/>
            <a:ahLst/>
            <a:cxnLst/>
            <a:rect r="r" b="b" t="t" l="l"/>
            <a:pathLst>
              <a:path h="7414786" w="14866740">
                <a:moveTo>
                  <a:pt x="0" y="0"/>
                </a:moveTo>
                <a:lnTo>
                  <a:pt x="14866739" y="0"/>
                </a:lnTo>
                <a:lnTo>
                  <a:pt x="14866739" y="7414786"/>
                </a:lnTo>
                <a:lnTo>
                  <a:pt x="0" y="7414786"/>
                </a:lnTo>
                <a:lnTo>
                  <a:pt x="0" y="0"/>
                </a:lnTo>
                <a:close/>
              </a:path>
            </a:pathLst>
          </a:custGeom>
          <a:blipFill>
            <a:blip r:embed="rId10"/>
            <a:stretch>
              <a:fillRect l="0" t="0" r="0" b="0"/>
            </a:stretch>
          </a:blipFill>
        </p:spPr>
      </p:sp>
      <p:sp>
        <p:nvSpPr>
          <p:cNvPr name="TextBox 7" id="7"/>
          <p:cNvSpPr txBox="true"/>
          <p:nvPr/>
        </p:nvSpPr>
        <p:spPr>
          <a:xfrm rot="0">
            <a:off x="3213886" y="942975"/>
            <a:ext cx="11306222"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Impact of discount on order frequency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28700" y="1930020"/>
            <a:ext cx="15753641" cy="7778360"/>
          </a:xfrm>
          <a:custGeom>
            <a:avLst/>
            <a:gdLst/>
            <a:ahLst/>
            <a:cxnLst/>
            <a:rect r="r" b="b" t="t" l="l"/>
            <a:pathLst>
              <a:path h="7778360" w="15753641">
                <a:moveTo>
                  <a:pt x="0" y="0"/>
                </a:moveTo>
                <a:lnTo>
                  <a:pt x="15753641" y="0"/>
                </a:lnTo>
                <a:lnTo>
                  <a:pt x="15753641" y="7778360"/>
                </a:lnTo>
                <a:lnTo>
                  <a:pt x="0" y="7778360"/>
                </a:lnTo>
                <a:lnTo>
                  <a:pt x="0" y="0"/>
                </a:lnTo>
                <a:close/>
              </a:path>
            </a:pathLst>
          </a:custGeom>
          <a:blipFill>
            <a:blip r:embed="rId10"/>
            <a:stretch>
              <a:fillRect l="0" t="0" r="0" b="0"/>
            </a:stretch>
          </a:blipFill>
        </p:spPr>
      </p:sp>
      <p:sp>
        <p:nvSpPr>
          <p:cNvPr name="TextBox 7" id="7"/>
          <p:cNvSpPr txBox="true"/>
          <p:nvPr/>
        </p:nvSpPr>
        <p:spPr>
          <a:xfrm rot="0">
            <a:off x="3213886" y="942975"/>
            <a:ext cx="11306222"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Impact of discount on sales per order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62836" y="1876822"/>
            <a:ext cx="14278877" cy="8041918"/>
          </a:xfrm>
          <a:custGeom>
            <a:avLst/>
            <a:gdLst/>
            <a:ahLst/>
            <a:cxnLst/>
            <a:rect r="r" b="b" t="t" l="l"/>
            <a:pathLst>
              <a:path h="8041918" w="14278877">
                <a:moveTo>
                  <a:pt x="0" y="0"/>
                </a:moveTo>
                <a:lnTo>
                  <a:pt x="14278877" y="0"/>
                </a:lnTo>
                <a:lnTo>
                  <a:pt x="14278877" y="8041918"/>
                </a:lnTo>
                <a:lnTo>
                  <a:pt x="0" y="8041918"/>
                </a:lnTo>
                <a:lnTo>
                  <a:pt x="0" y="0"/>
                </a:lnTo>
                <a:close/>
              </a:path>
            </a:pathLst>
          </a:custGeom>
          <a:blipFill>
            <a:blip r:embed="rId10"/>
            <a:stretch>
              <a:fillRect l="0" t="-2045" r="0" b="-2045"/>
            </a:stretch>
          </a:blipFill>
        </p:spPr>
      </p:sp>
      <p:sp>
        <p:nvSpPr>
          <p:cNvPr name="TextBox 7" id="7"/>
          <p:cNvSpPr txBox="true"/>
          <p:nvPr/>
        </p:nvSpPr>
        <p:spPr>
          <a:xfrm rot="0">
            <a:off x="3213886" y="942975"/>
            <a:ext cx="11306222" cy="665295"/>
          </a:xfrm>
          <a:prstGeom prst="rect">
            <a:avLst/>
          </a:prstGeom>
        </p:spPr>
        <p:txBody>
          <a:bodyPr anchor="t" rtlCol="false" tIns="0" lIns="0" bIns="0" rIns="0">
            <a:spAutoFit/>
          </a:bodyPr>
          <a:lstStyle/>
          <a:p>
            <a:pPr algn="ctr" marL="0" indent="0" lvl="0">
              <a:lnSpc>
                <a:spcPts val="5339"/>
              </a:lnSpc>
              <a:spcBef>
                <a:spcPct val="0"/>
              </a:spcBef>
            </a:pPr>
            <a:r>
              <a:rPr lang="en-US" sz="3813">
                <a:solidFill>
                  <a:srgbClr val="014225"/>
                </a:solidFill>
                <a:latin typeface="Lazydog"/>
                <a:ea typeface="Lazydog"/>
                <a:cs typeface="Lazydog"/>
                <a:sym typeface="Lazydog"/>
              </a:rPr>
              <a:t>profit per order by discount range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57175" y="1990725"/>
            <a:ext cx="17666661" cy="6959965"/>
          </a:xfrm>
          <a:prstGeom prst="rect">
            <a:avLst/>
          </a:prstGeom>
        </p:spPr>
        <p:txBody>
          <a:bodyPr anchor="t" rtlCol="false" tIns="0" lIns="0" bIns="0" rIns="0">
            <a:spAutoFit/>
          </a:bodyPr>
          <a:lstStyle/>
          <a:p>
            <a:pPr algn="l">
              <a:lnSpc>
                <a:spcPts val="4309"/>
              </a:lnSpc>
            </a:pPr>
            <a:r>
              <a:rPr lang="en-US" b="true" sz="3078" spc="27" u="sng">
                <a:solidFill>
                  <a:srgbClr val="795913"/>
                </a:solidFill>
                <a:latin typeface="Inter Bold"/>
                <a:ea typeface="Inter Bold"/>
                <a:cs typeface="Inter Bold"/>
                <a:sym typeface="Inter Bold"/>
              </a:rPr>
              <a:t>INSIGHT</a:t>
            </a:r>
            <a:r>
              <a:rPr lang="en-US" b="true" sz="3078" spc="27" u="sng">
                <a:solidFill>
                  <a:srgbClr val="795913"/>
                </a:solidFill>
                <a:latin typeface="Inter Bold"/>
                <a:ea typeface="Inter Bold"/>
                <a:cs typeface="Inter Bold"/>
                <a:sym typeface="Inter Bold"/>
              </a:rPr>
              <a:t>S</a:t>
            </a:r>
          </a:p>
          <a:p>
            <a:pPr algn="l">
              <a:lnSpc>
                <a:spcPts val="4309"/>
              </a:lnSpc>
            </a:pPr>
          </a:p>
          <a:p>
            <a:pPr algn="l">
              <a:lnSpc>
                <a:spcPts val="3760"/>
              </a:lnSpc>
            </a:pPr>
            <a:r>
              <a:rPr lang="en-US" b="true" sz="2686" spc="24">
                <a:solidFill>
                  <a:srgbClr val="795913"/>
                </a:solidFill>
                <a:latin typeface="Inter Bold"/>
                <a:ea typeface="Inter Bold"/>
                <a:cs typeface="Inter Bold"/>
                <a:sym typeface="Inter Bold"/>
              </a:rPr>
              <a:t>Discount Analysis</a:t>
            </a:r>
          </a:p>
          <a:p>
            <a:pPr algn="just">
              <a:lnSpc>
                <a:spcPts val="4175"/>
              </a:lnSpc>
            </a:pPr>
          </a:p>
          <a:p>
            <a:pPr algn="just" marL="582212" indent="-291106" lvl="1">
              <a:lnSpc>
                <a:spcPts val="3775"/>
              </a:lnSpc>
              <a:buFont typeface="Arial"/>
              <a:buChar char="•"/>
            </a:pPr>
            <a:r>
              <a:rPr lang="en-US" sz="2696" spc="24">
                <a:solidFill>
                  <a:srgbClr val="795913"/>
                </a:solidFill>
                <a:latin typeface="Inter"/>
                <a:ea typeface="Inter"/>
                <a:cs typeface="Inter"/>
                <a:sym typeface="Inter"/>
              </a:rPr>
              <a:t>The highest frequency of orders are items with no discount followed by </a:t>
            </a:r>
            <a:r>
              <a:rPr lang="en-US" sz="2696" spc="24">
                <a:solidFill>
                  <a:srgbClr val="795913"/>
                </a:solidFill>
                <a:latin typeface="Inter"/>
                <a:ea typeface="Inter"/>
                <a:cs typeface="Inter"/>
                <a:sym typeface="Inter"/>
              </a:rPr>
              <a:t>items discounted within the 10-20% range then items with a greater than 50% discount.</a:t>
            </a:r>
          </a:p>
          <a:p>
            <a:pPr algn="just">
              <a:lnSpc>
                <a:spcPts val="3775"/>
              </a:lnSpc>
            </a:pPr>
          </a:p>
          <a:p>
            <a:pPr algn="just" marL="582212" indent="-291106" lvl="1">
              <a:lnSpc>
                <a:spcPts val="3775"/>
              </a:lnSpc>
              <a:buFont typeface="Arial"/>
              <a:buChar char="•"/>
            </a:pPr>
            <a:r>
              <a:rPr lang="en-US" sz="2696" spc="24">
                <a:solidFill>
                  <a:srgbClr val="795913"/>
                </a:solidFill>
                <a:latin typeface="Inter"/>
                <a:ea typeface="Inter"/>
                <a:cs typeface="Inter"/>
                <a:sym typeface="Inter"/>
              </a:rPr>
              <a:t>After normalizing the data, it is still indicated that the item with no discount </a:t>
            </a:r>
            <a:r>
              <a:rPr lang="en-US" sz="2696" spc="24">
                <a:solidFill>
                  <a:srgbClr val="795913"/>
                </a:solidFill>
                <a:latin typeface="Inter"/>
                <a:ea typeface="Inter"/>
                <a:cs typeface="Inter"/>
                <a:sym typeface="Inter"/>
              </a:rPr>
              <a:t>still had the highest dollar amount in sales by far followed by the items discounted in the 10-20% range.</a:t>
            </a:r>
          </a:p>
          <a:p>
            <a:pPr algn="just">
              <a:lnSpc>
                <a:spcPts val="3775"/>
              </a:lnSpc>
            </a:pPr>
          </a:p>
          <a:p>
            <a:pPr algn="just" marL="582212" indent="-291106" lvl="1">
              <a:lnSpc>
                <a:spcPts val="3775"/>
              </a:lnSpc>
              <a:buFont typeface="Arial"/>
              <a:buChar char="•"/>
            </a:pPr>
            <a:r>
              <a:rPr lang="en-US" sz="2696" spc="24">
                <a:solidFill>
                  <a:srgbClr val="795913"/>
                </a:solidFill>
                <a:latin typeface="Inter"/>
                <a:ea typeface="Inter"/>
                <a:cs typeface="Inter"/>
                <a:sym typeface="Inter"/>
              </a:rPr>
              <a:t>The items with the highest profit per order belong to the 0-10% discount </a:t>
            </a:r>
            <a:r>
              <a:rPr lang="en-US" sz="2696" spc="24">
                <a:solidFill>
                  <a:srgbClr val="795913"/>
                </a:solidFill>
                <a:latin typeface="Inter"/>
                <a:ea typeface="Inter"/>
                <a:cs typeface="Inter"/>
                <a:sym typeface="Inter"/>
              </a:rPr>
              <a:t>range while items discounted at 40-50% have the lowest profit per order.</a:t>
            </a:r>
          </a:p>
          <a:p>
            <a:pPr algn="l">
              <a:lnSpc>
                <a:spcPts val="4309"/>
              </a:lnSpc>
            </a:pPr>
          </a:p>
          <a:p>
            <a:pPr algn="l">
              <a:lnSpc>
                <a:spcPts val="4309"/>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154370" y="5430715"/>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2445618" y="4056097"/>
            <a:ext cx="13396764" cy="1087403"/>
          </a:xfrm>
          <a:prstGeom prst="rect">
            <a:avLst/>
          </a:prstGeom>
        </p:spPr>
        <p:txBody>
          <a:bodyPr anchor="t" rtlCol="false" tIns="0" lIns="0" bIns="0" rIns="0">
            <a:spAutoFit/>
          </a:bodyPr>
          <a:lstStyle/>
          <a:p>
            <a:pPr algn="ctr">
              <a:lnSpc>
                <a:spcPts val="8839"/>
              </a:lnSpc>
              <a:spcBef>
                <a:spcPct val="0"/>
              </a:spcBef>
            </a:pPr>
            <a:r>
              <a:rPr lang="en-US" sz="6313">
                <a:solidFill>
                  <a:srgbClr val="000000"/>
                </a:solidFill>
                <a:latin typeface="Lazydog"/>
                <a:ea typeface="Lazydog"/>
                <a:cs typeface="Lazydog"/>
                <a:sym typeface="Lazydog"/>
              </a:rPr>
              <a:t>Category Profitability Analysis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407333"/>
            <a:ext cx="15421682" cy="13667466"/>
          </a:xfrm>
          <a:custGeom>
            <a:avLst/>
            <a:gdLst/>
            <a:ahLst/>
            <a:cxnLst/>
            <a:rect r="r" b="b" t="t" l="l"/>
            <a:pathLst>
              <a:path h="13667466" w="15421682">
                <a:moveTo>
                  <a:pt x="0" y="0"/>
                </a:moveTo>
                <a:lnTo>
                  <a:pt x="15421682" y="0"/>
                </a:lnTo>
                <a:lnTo>
                  <a:pt x="15421682" y="13667465"/>
                </a:lnTo>
                <a:lnTo>
                  <a:pt x="0" y="13667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982274" y="2697123"/>
            <a:ext cx="7020905" cy="6077798"/>
          </a:xfrm>
          <a:custGeom>
            <a:avLst/>
            <a:gdLst/>
            <a:ahLst/>
            <a:cxnLst/>
            <a:rect r="r" b="b" t="t" l="l"/>
            <a:pathLst>
              <a:path h="6077798" w="7020905">
                <a:moveTo>
                  <a:pt x="0" y="0"/>
                </a:moveTo>
                <a:lnTo>
                  <a:pt x="7020905" y="0"/>
                </a:lnTo>
                <a:lnTo>
                  <a:pt x="7020905" y="6077798"/>
                </a:lnTo>
                <a:lnTo>
                  <a:pt x="0" y="6077798"/>
                </a:lnTo>
                <a:lnTo>
                  <a:pt x="0" y="0"/>
                </a:lnTo>
                <a:close/>
              </a:path>
            </a:pathLst>
          </a:custGeom>
          <a:blipFill>
            <a:blip r:embed="rId10"/>
            <a:stretch>
              <a:fillRect l="0" t="0" r="0" b="0"/>
            </a:stretch>
          </a:blipFill>
        </p:spPr>
      </p:sp>
      <p:sp>
        <p:nvSpPr>
          <p:cNvPr name="Freeform 7" id="7"/>
          <p:cNvSpPr/>
          <p:nvPr/>
        </p:nvSpPr>
        <p:spPr>
          <a:xfrm flipH="false" flipV="false" rot="0">
            <a:off x="2340849" y="2697123"/>
            <a:ext cx="6249272" cy="6087325"/>
          </a:xfrm>
          <a:custGeom>
            <a:avLst/>
            <a:gdLst/>
            <a:ahLst/>
            <a:cxnLst/>
            <a:rect r="r" b="b" t="t" l="l"/>
            <a:pathLst>
              <a:path h="6087325" w="6249272">
                <a:moveTo>
                  <a:pt x="0" y="0"/>
                </a:moveTo>
                <a:lnTo>
                  <a:pt x="6249272" y="0"/>
                </a:lnTo>
                <a:lnTo>
                  <a:pt x="6249272" y="6087325"/>
                </a:lnTo>
                <a:lnTo>
                  <a:pt x="0" y="6087325"/>
                </a:lnTo>
                <a:lnTo>
                  <a:pt x="0" y="0"/>
                </a:lnTo>
                <a:close/>
              </a:path>
            </a:pathLst>
          </a:custGeom>
          <a:blipFill>
            <a:blip r:embed="rId11"/>
            <a:stretch>
              <a:fillRect l="0" t="0" r="0" b="0"/>
            </a:stretch>
          </a:blipFill>
        </p:spPr>
      </p:sp>
      <p:sp>
        <p:nvSpPr>
          <p:cNvPr name="TextBox 8" id="8"/>
          <p:cNvSpPr txBox="true"/>
          <p:nvPr/>
        </p:nvSpPr>
        <p:spPr>
          <a:xfrm rot="0">
            <a:off x="3374728" y="715999"/>
            <a:ext cx="11215092" cy="1341401"/>
          </a:xfrm>
          <a:prstGeom prst="rect">
            <a:avLst/>
          </a:prstGeom>
        </p:spPr>
        <p:txBody>
          <a:bodyPr anchor="t" rtlCol="false" tIns="0" lIns="0" bIns="0" rIns="0">
            <a:spAutoFit/>
          </a:bodyPr>
          <a:lstStyle/>
          <a:p>
            <a:pPr algn="ctr">
              <a:lnSpc>
                <a:spcPts val="5339"/>
              </a:lnSpc>
              <a:spcBef>
                <a:spcPct val="0"/>
              </a:spcBef>
            </a:pPr>
            <a:r>
              <a:rPr lang="en-US" sz="3813">
                <a:solidFill>
                  <a:srgbClr val="000000"/>
                </a:solidFill>
                <a:latin typeface="Lazydog"/>
                <a:ea typeface="Lazydog"/>
                <a:cs typeface="Lazydog"/>
                <a:sym typeface="Lazydog"/>
              </a:rPr>
              <a:t>Comparing Sales Versus Profit in Categories</a:t>
            </a:r>
          </a:p>
          <a:p>
            <a:pPr algn="ctr">
              <a:lnSpc>
                <a:spcPts val="5339"/>
              </a:lnSpc>
              <a:spcBef>
                <a:spcPct val="0"/>
              </a:spcBef>
            </a:pPr>
            <a:r>
              <a:rPr lang="en-US" sz="3813">
                <a:solidFill>
                  <a:srgbClr val="000000"/>
                </a:solidFill>
                <a:latin typeface="Lazydog"/>
                <a:ea typeface="Lazydog"/>
                <a:cs typeface="Lazydog"/>
                <a:sym typeface="Lazydog"/>
              </a:rPr>
              <a:t>Fiscal Year of 2014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536015" y="2438067"/>
            <a:ext cx="7030431" cy="6106377"/>
          </a:xfrm>
          <a:custGeom>
            <a:avLst/>
            <a:gdLst/>
            <a:ahLst/>
            <a:cxnLst/>
            <a:rect r="r" b="b" t="t" l="l"/>
            <a:pathLst>
              <a:path h="6106377" w="7030431">
                <a:moveTo>
                  <a:pt x="0" y="0"/>
                </a:moveTo>
                <a:lnTo>
                  <a:pt x="7030431" y="0"/>
                </a:lnTo>
                <a:lnTo>
                  <a:pt x="7030431" y="6106377"/>
                </a:lnTo>
                <a:lnTo>
                  <a:pt x="0" y="6106377"/>
                </a:lnTo>
                <a:lnTo>
                  <a:pt x="0" y="0"/>
                </a:lnTo>
                <a:close/>
              </a:path>
            </a:pathLst>
          </a:custGeom>
          <a:blipFill>
            <a:blip r:embed="rId10"/>
            <a:stretch>
              <a:fillRect l="0" t="0" r="0" b="0"/>
            </a:stretch>
          </a:blipFill>
        </p:spPr>
      </p:sp>
      <p:sp>
        <p:nvSpPr>
          <p:cNvPr name="Freeform 7" id="7"/>
          <p:cNvSpPr/>
          <p:nvPr/>
        </p:nvSpPr>
        <p:spPr>
          <a:xfrm flipH="false" flipV="false" rot="0">
            <a:off x="2038103" y="2415888"/>
            <a:ext cx="6205522" cy="6128555"/>
          </a:xfrm>
          <a:custGeom>
            <a:avLst/>
            <a:gdLst/>
            <a:ahLst/>
            <a:cxnLst/>
            <a:rect r="r" b="b" t="t" l="l"/>
            <a:pathLst>
              <a:path h="6128555" w="6205522">
                <a:moveTo>
                  <a:pt x="0" y="0"/>
                </a:moveTo>
                <a:lnTo>
                  <a:pt x="6205522" y="0"/>
                </a:lnTo>
                <a:lnTo>
                  <a:pt x="6205522" y="6128555"/>
                </a:lnTo>
                <a:lnTo>
                  <a:pt x="0" y="6128555"/>
                </a:lnTo>
                <a:lnTo>
                  <a:pt x="0" y="0"/>
                </a:lnTo>
                <a:close/>
              </a:path>
            </a:pathLst>
          </a:custGeom>
          <a:blipFill>
            <a:blip r:embed="rId11"/>
            <a:stretch>
              <a:fillRect l="0" t="0" r="0" b="0"/>
            </a:stretch>
          </a:blipFill>
        </p:spPr>
      </p:sp>
      <p:sp>
        <p:nvSpPr>
          <p:cNvPr name="TextBox 8" id="8"/>
          <p:cNvSpPr txBox="true"/>
          <p:nvPr/>
        </p:nvSpPr>
        <p:spPr>
          <a:xfrm rot="0">
            <a:off x="3537339" y="930534"/>
            <a:ext cx="11215092" cy="1341401"/>
          </a:xfrm>
          <a:prstGeom prst="rect">
            <a:avLst/>
          </a:prstGeom>
        </p:spPr>
        <p:txBody>
          <a:bodyPr anchor="t" rtlCol="false" tIns="0" lIns="0" bIns="0" rIns="0">
            <a:spAutoFit/>
          </a:bodyPr>
          <a:lstStyle/>
          <a:p>
            <a:pPr algn="ctr">
              <a:lnSpc>
                <a:spcPts val="5339"/>
              </a:lnSpc>
              <a:spcBef>
                <a:spcPct val="0"/>
              </a:spcBef>
            </a:pPr>
            <a:r>
              <a:rPr lang="en-US" sz="3813">
                <a:solidFill>
                  <a:srgbClr val="000000"/>
                </a:solidFill>
                <a:latin typeface="Lazydog"/>
                <a:ea typeface="Lazydog"/>
                <a:cs typeface="Lazydog"/>
                <a:sym typeface="Lazydog"/>
              </a:rPr>
              <a:t>Comparing Sales Versus Profit in Categories</a:t>
            </a:r>
          </a:p>
          <a:p>
            <a:pPr algn="ctr">
              <a:lnSpc>
                <a:spcPts val="5339"/>
              </a:lnSpc>
              <a:spcBef>
                <a:spcPct val="0"/>
              </a:spcBef>
            </a:pPr>
            <a:r>
              <a:rPr lang="en-US" sz="3813">
                <a:solidFill>
                  <a:srgbClr val="000000"/>
                </a:solidFill>
                <a:latin typeface="Lazydog"/>
                <a:ea typeface="Lazydog"/>
                <a:cs typeface="Lazydog"/>
                <a:sym typeface="Lazydog"/>
              </a:rPr>
              <a:t>Fiscal Year of 2015</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725601" y="2420422"/>
            <a:ext cx="6782747" cy="6106377"/>
          </a:xfrm>
          <a:custGeom>
            <a:avLst/>
            <a:gdLst/>
            <a:ahLst/>
            <a:cxnLst/>
            <a:rect r="r" b="b" t="t" l="l"/>
            <a:pathLst>
              <a:path h="6106377" w="6782747">
                <a:moveTo>
                  <a:pt x="0" y="0"/>
                </a:moveTo>
                <a:lnTo>
                  <a:pt x="6782747" y="0"/>
                </a:lnTo>
                <a:lnTo>
                  <a:pt x="6782747" y="6106377"/>
                </a:lnTo>
                <a:lnTo>
                  <a:pt x="0" y="6106377"/>
                </a:lnTo>
                <a:lnTo>
                  <a:pt x="0" y="0"/>
                </a:lnTo>
                <a:close/>
              </a:path>
            </a:pathLst>
          </a:custGeom>
          <a:blipFill>
            <a:blip r:embed="rId10"/>
            <a:stretch>
              <a:fillRect l="0" t="0" r="0" b="0"/>
            </a:stretch>
          </a:blipFill>
        </p:spPr>
      </p:sp>
      <p:sp>
        <p:nvSpPr>
          <p:cNvPr name="Freeform 7" id="7"/>
          <p:cNvSpPr/>
          <p:nvPr/>
        </p:nvSpPr>
        <p:spPr>
          <a:xfrm flipH="false" flipV="false" rot="0">
            <a:off x="2096201" y="2395970"/>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11"/>
            <a:stretch>
              <a:fillRect l="0" t="0" r="0" b="0"/>
            </a:stretch>
          </a:blipFill>
        </p:spPr>
      </p:sp>
      <p:sp>
        <p:nvSpPr>
          <p:cNvPr name="TextBox 8" id="8"/>
          <p:cNvSpPr txBox="true"/>
          <p:nvPr/>
        </p:nvSpPr>
        <p:spPr>
          <a:xfrm rot="0">
            <a:off x="7814076" y="978971"/>
            <a:ext cx="1238027" cy="665126"/>
          </a:xfrm>
          <a:prstGeom prst="rect">
            <a:avLst/>
          </a:prstGeom>
        </p:spPr>
        <p:txBody>
          <a:bodyPr anchor="t" rtlCol="false" tIns="0" lIns="0" bIns="0" rIns="0">
            <a:spAutoFit/>
          </a:bodyPr>
          <a:lstStyle/>
          <a:p>
            <a:pPr algn="ctr">
              <a:lnSpc>
                <a:spcPts val="5339"/>
              </a:lnSpc>
              <a:spcBef>
                <a:spcPct val="0"/>
              </a:spcBef>
            </a:pPr>
            <a:r>
              <a:rPr lang="en-US" sz="3813">
                <a:solidFill>
                  <a:srgbClr val="000000"/>
                </a:solidFill>
                <a:latin typeface="Lazydog"/>
                <a:ea typeface="Lazydog"/>
                <a:cs typeface="Lazydog"/>
                <a:sym typeface="Lazydog"/>
              </a:rPr>
              <a:t>2016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04344"/>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5631001" y="1400091"/>
            <a:ext cx="7025999" cy="1314617"/>
            <a:chOff x="0" y="0"/>
            <a:chExt cx="1850469" cy="346237"/>
          </a:xfrm>
        </p:grpSpPr>
        <p:sp>
          <p:nvSpPr>
            <p:cNvPr name="Freeform 7" id="7"/>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8" id="8"/>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Annual Performance Trends</a:t>
              </a:r>
            </a:p>
          </p:txBody>
        </p:sp>
      </p:grpSp>
      <p:grpSp>
        <p:nvGrpSpPr>
          <p:cNvPr name="Group 9" id="9"/>
          <p:cNvGrpSpPr/>
          <p:nvPr/>
        </p:nvGrpSpPr>
        <p:grpSpPr>
          <a:xfrm rot="0">
            <a:off x="5631001" y="3053862"/>
            <a:ext cx="7025999" cy="1314617"/>
            <a:chOff x="0" y="0"/>
            <a:chExt cx="1850469" cy="346237"/>
          </a:xfrm>
        </p:grpSpPr>
        <p:sp>
          <p:nvSpPr>
            <p:cNvPr name="Freeform 10" id="10"/>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11" id="11"/>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Geographical Sales and Profit Overview</a:t>
              </a:r>
            </a:p>
          </p:txBody>
        </p:sp>
      </p:grpSp>
      <p:grpSp>
        <p:nvGrpSpPr>
          <p:cNvPr name="Group 12" id="12"/>
          <p:cNvGrpSpPr/>
          <p:nvPr/>
        </p:nvGrpSpPr>
        <p:grpSpPr>
          <a:xfrm rot="0">
            <a:off x="5631001" y="4671887"/>
            <a:ext cx="7025999" cy="1314617"/>
            <a:chOff x="0" y="0"/>
            <a:chExt cx="1850469" cy="346237"/>
          </a:xfrm>
        </p:grpSpPr>
        <p:sp>
          <p:nvSpPr>
            <p:cNvPr name="Freeform 13" id="13"/>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14" id="14"/>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Category and Shipment Insights</a:t>
              </a:r>
            </a:p>
          </p:txBody>
        </p:sp>
      </p:grpSp>
      <p:grpSp>
        <p:nvGrpSpPr>
          <p:cNvPr name="Group 15" id="15"/>
          <p:cNvGrpSpPr/>
          <p:nvPr/>
        </p:nvGrpSpPr>
        <p:grpSpPr>
          <a:xfrm rot="0">
            <a:off x="5631001" y="7986922"/>
            <a:ext cx="7025999" cy="1314617"/>
            <a:chOff x="0" y="0"/>
            <a:chExt cx="1850469" cy="346237"/>
          </a:xfrm>
        </p:grpSpPr>
        <p:sp>
          <p:nvSpPr>
            <p:cNvPr name="Freeform 16" id="16"/>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17" id="17"/>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Category Profitability Analysis</a:t>
              </a:r>
            </a:p>
          </p:txBody>
        </p:sp>
      </p:grpSp>
      <p:grpSp>
        <p:nvGrpSpPr>
          <p:cNvPr name="Group 18" id="18"/>
          <p:cNvGrpSpPr/>
          <p:nvPr/>
        </p:nvGrpSpPr>
        <p:grpSpPr>
          <a:xfrm rot="0">
            <a:off x="5631001" y="6329404"/>
            <a:ext cx="7025999" cy="1314617"/>
            <a:chOff x="0" y="0"/>
            <a:chExt cx="1850469" cy="346237"/>
          </a:xfrm>
        </p:grpSpPr>
        <p:sp>
          <p:nvSpPr>
            <p:cNvPr name="Freeform 19" id="19"/>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20" id="20"/>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sz="2738" b="true">
                  <a:solidFill>
                    <a:srgbClr val="FFFFFF"/>
                  </a:solidFill>
                  <a:latin typeface="Inter Bold"/>
                  <a:ea typeface="Inter Bold"/>
                  <a:cs typeface="Inter Bold"/>
                  <a:sym typeface="Inter Bold"/>
                </a:rPr>
                <a:t>Discount Analysis:</a:t>
              </a:r>
            </a:p>
            <a:p>
              <a:pPr algn="ctr">
                <a:lnSpc>
                  <a:spcPts val="3833"/>
                </a:lnSpc>
              </a:pPr>
              <a:r>
                <a:rPr lang="en-US" b="true" sz="2738">
                  <a:solidFill>
                    <a:srgbClr val="FFFFFF"/>
                  </a:solidFill>
                  <a:latin typeface="Inter Bold"/>
                  <a:ea typeface="Inter Bold"/>
                  <a:cs typeface="Inter Bold"/>
                  <a:sym typeface="Inter Bold"/>
                </a:rPr>
                <a:t>Impact on Revenue and Profitability</a:t>
              </a:r>
            </a:p>
          </p:txBody>
        </p:sp>
      </p:grpSp>
      <p:sp>
        <p:nvSpPr>
          <p:cNvPr name="Freeform 21" id="21"/>
          <p:cNvSpPr/>
          <p:nvPr/>
        </p:nvSpPr>
        <p:spPr>
          <a:xfrm flipH="false" flipV="false" rot="0">
            <a:off x="1867133" y="6950670"/>
            <a:ext cx="2172057" cy="2072504"/>
          </a:xfrm>
          <a:custGeom>
            <a:avLst/>
            <a:gdLst/>
            <a:ahLst/>
            <a:cxnLst/>
            <a:rect r="r" b="b" t="t" l="l"/>
            <a:pathLst>
              <a:path h="2072504" w="2172057">
                <a:moveTo>
                  <a:pt x="0" y="0"/>
                </a:moveTo>
                <a:lnTo>
                  <a:pt x="2172057" y="0"/>
                </a:lnTo>
                <a:lnTo>
                  <a:pt x="2172057" y="2072504"/>
                </a:lnTo>
                <a:lnTo>
                  <a:pt x="0" y="20725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654159" y="2109364"/>
            <a:ext cx="6849431" cy="6068272"/>
          </a:xfrm>
          <a:custGeom>
            <a:avLst/>
            <a:gdLst/>
            <a:ahLst/>
            <a:cxnLst/>
            <a:rect r="r" b="b" t="t" l="l"/>
            <a:pathLst>
              <a:path h="6068272" w="6849431">
                <a:moveTo>
                  <a:pt x="0" y="0"/>
                </a:moveTo>
                <a:lnTo>
                  <a:pt x="6849431" y="0"/>
                </a:lnTo>
                <a:lnTo>
                  <a:pt x="6849431" y="6068272"/>
                </a:lnTo>
                <a:lnTo>
                  <a:pt x="0" y="6068272"/>
                </a:lnTo>
                <a:lnTo>
                  <a:pt x="0" y="0"/>
                </a:lnTo>
                <a:close/>
              </a:path>
            </a:pathLst>
          </a:custGeom>
          <a:blipFill>
            <a:blip r:embed="rId10"/>
            <a:stretch>
              <a:fillRect l="0" t="0" r="0" b="0"/>
            </a:stretch>
          </a:blipFill>
        </p:spPr>
      </p:sp>
      <p:sp>
        <p:nvSpPr>
          <p:cNvPr name="Freeform 7" id="7"/>
          <p:cNvSpPr/>
          <p:nvPr/>
        </p:nvSpPr>
        <p:spPr>
          <a:xfrm flipH="false" flipV="false" rot="0">
            <a:off x="2100959" y="2109364"/>
            <a:ext cx="6287377" cy="6068272"/>
          </a:xfrm>
          <a:custGeom>
            <a:avLst/>
            <a:gdLst/>
            <a:ahLst/>
            <a:cxnLst/>
            <a:rect r="r" b="b" t="t" l="l"/>
            <a:pathLst>
              <a:path h="6068272" w="6287377">
                <a:moveTo>
                  <a:pt x="0" y="0"/>
                </a:moveTo>
                <a:lnTo>
                  <a:pt x="6287377" y="0"/>
                </a:lnTo>
                <a:lnTo>
                  <a:pt x="6287377" y="6068272"/>
                </a:lnTo>
                <a:lnTo>
                  <a:pt x="0" y="6068272"/>
                </a:lnTo>
                <a:lnTo>
                  <a:pt x="0" y="0"/>
                </a:lnTo>
                <a:close/>
              </a:path>
            </a:pathLst>
          </a:custGeom>
          <a:blipFill>
            <a:blip r:embed="rId11"/>
            <a:stretch>
              <a:fillRect l="0" t="0" r="0" b="0"/>
            </a:stretch>
          </a:blipFill>
        </p:spPr>
      </p:sp>
      <p:sp>
        <p:nvSpPr>
          <p:cNvPr name="TextBox 8" id="8"/>
          <p:cNvSpPr txBox="true"/>
          <p:nvPr/>
        </p:nvSpPr>
        <p:spPr>
          <a:xfrm rot="0">
            <a:off x="8001372" y="978971"/>
            <a:ext cx="1142628" cy="665126"/>
          </a:xfrm>
          <a:prstGeom prst="rect">
            <a:avLst/>
          </a:prstGeom>
        </p:spPr>
        <p:txBody>
          <a:bodyPr anchor="t" rtlCol="false" tIns="0" lIns="0" bIns="0" rIns="0">
            <a:spAutoFit/>
          </a:bodyPr>
          <a:lstStyle/>
          <a:p>
            <a:pPr algn="ctr">
              <a:lnSpc>
                <a:spcPts val="5339"/>
              </a:lnSpc>
              <a:spcBef>
                <a:spcPct val="0"/>
              </a:spcBef>
            </a:pPr>
            <a:r>
              <a:rPr lang="en-US" sz="3813">
                <a:solidFill>
                  <a:srgbClr val="000000"/>
                </a:solidFill>
                <a:latin typeface="Lazydog"/>
                <a:ea typeface="Lazydog"/>
                <a:cs typeface="Lazydog"/>
                <a:sym typeface="Lazydog"/>
              </a:rPr>
              <a:t>2017</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534085" y="2104601"/>
            <a:ext cx="6306430" cy="6077798"/>
          </a:xfrm>
          <a:custGeom>
            <a:avLst/>
            <a:gdLst/>
            <a:ahLst/>
            <a:cxnLst/>
            <a:rect r="r" b="b" t="t" l="l"/>
            <a:pathLst>
              <a:path h="6077798" w="6306430">
                <a:moveTo>
                  <a:pt x="0" y="0"/>
                </a:moveTo>
                <a:lnTo>
                  <a:pt x="6306430" y="0"/>
                </a:lnTo>
                <a:lnTo>
                  <a:pt x="6306430" y="6077798"/>
                </a:lnTo>
                <a:lnTo>
                  <a:pt x="0" y="6077798"/>
                </a:lnTo>
                <a:lnTo>
                  <a:pt x="0" y="0"/>
                </a:lnTo>
                <a:close/>
              </a:path>
            </a:pathLst>
          </a:custGeom>
          <a:blipFill>
            <a:blip r:embed="rId10"/>
            <a:stretch>
              <a:fillRect l="0" t="0" r="0" b="0"/>
            </a:stretch>
          </a:blipFill>
        </p:spPr>
      </p:sp>
      <p:sp>
        <p:nvSpPr>
          <p:cNvPr name="Freeform 7" id="7"/>
          <p:cNvSpPr/>
          <p:nvPr/>
        </p:nvSpPr>
        <p:spPr>
          <a:xfrm flipH="false" flipV="false" rot="0">
            <a:off x="2447485" y="2114127"/>
            <a:ext cx="6354062" cy="6068272"/>
          </a:xfrm>
          <a:custGeom>
            <a:avLst/>
            <a:gdLst/>
            <a:ahLst/>
            <a:cxnLst/>
            <a:rect r="r" b="b" t="t" l="l"/>
            <a:pathLst>
              <a:path h="6068272" w="6354062">
                <a:moveTo>
                  <a:pt x="0" y="0"/>
                </a:moveTo>
                <a:lnTo>
                  <a:pt x="6354062" y="0"/>
                </a:lnTo>
                <a:lnTo>
                  <a:pt x="6354062" y="6068272"/>
                </a:lnTo>
                <a:lnTo>
                  <a:pt x="0" y="6068272"/>
                </a:lnTo>
                <a:lnTo>
                  <a:pt x="0" y="0"/>
                </a:lnTo>
                <a:close/>
              </a:path>
            </a:pathLst>
          </a:custGeom>
          <a:blipFill>
            <a:blip r:embed="rId11"/>
            <a:stretch>
              <a:fillRect l="0" t="0" r="0" b="0"/>
            </a:stretch>
          </a:blipFill>
        </p:spPr>
      </p:sp>
      <p:sp>
        <p:nvSpPr>
          <p:cNvPr name="TextBox 8" id="8"/>
          <p:cNvSpPr txBox="true"/>
          <p:nvPr/>
        </p:nvSpPr>
        <p:spPr>
          <a:xfrm rot="0">
            <a:off x="8557208" y="978971"/>
            <a:ext cx="1173584" cy="665126"/>
          </a:xfrm>
          <a:prstGeom prst="rect">
            <a:avLst/>
          </a:prstGeom>
        </p:spPr>
        <p:txBody>
          <a:bodyPr anchor="t" rtlCol="false" tIns="0" lIns="0" bIns="0" rIns="0">
            <a:spAutoFit/>
          </a:bodyPr>
          <a:lstStyle/>
          <a:p>
            <a:pPr algn="ctr">
              <a:lnSpc>
                <a:spcPts val="5339"/>
              </a:lnSpc>
              <a:spcBef>
                <a:spcPct val="0"/>
              </a:spcBef>
            </a:pPr>
            <a:r>
              <a:rPr lang="en-US" sz="3813">
                <a:solidFill>
                  <a:srgbClr val="000000"/>
                </a:solidFill>
                <a:latin typeface="Lazydog"/>
                <a:ea typeface="Lazydog"/>
                <a:cs typeface="Lazydog"/>
                <a:sym typeface="Lazydog"/>
              </a:rPr>
              <a:t>2018</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054977" y="1348822"/>
            <a:ext cx="4178045" cy="2564461"/>
          </a:xfrm>
          <a:prstGeom prst="rect">
            <a:avLst/>
          </a:prstGeom>
        </p:spPr>
        <p:txBody>
          <a:bodyPr anchor="t" rtlCol="false" tIns="0" lIns="0" bIns="0" rIns="0">
            <a:spAutoFit/>
          </a:bodyPr>
          <a:lstStyle/>
          <a:p>
            <a:pPr algn="ctr" marL="0" indent="0" lvl="0">
              <a:lnSpc>
                <a:spcPts val="20876"/>
              </a:lnSpc>
              <a:spcBef>
                <a:spcPct val="0"/>
              </a:spcBef>
            </a:pPr>
            <a:r>
              <a:rPr lang="en-US" sz="14911">
                <a:solidFill>
                  <a:srgbClr val="014225"/>
                </a:solidFill>
                <a:latin typeface="Lazydog"/>
                <a:ea typeface="Lazydog"/>
                <a:cs typeface="Lazydog"/>
                <a:sym typeface="Lazydog"/>
              </a:rPr>
              <a:t>SQL</a:t>
            </a:r>
          </a:p>
        </p:txBody>
      </p:sp>
      <p:sp>
        <p:nvSpPr>
          <p:cNvPr name="TextBox 7" id="7"/>
          <p:cNvSpPr txBox="true"/>
          <p:nvPr/>
        </p:nvSpPr>
        <p:spPr>
          <a:xfrm rot="0">
            <a:off x="4251281" y="4303493"/>
            <a:ext cx="9101986" cy="1839708"/>
          </a:xfrm>
          <a:prstGeom prst="rect">
            <a:avLst/>
          </a:prstGeom>
        </p:spPr>
        <p:txBody>
          <a:bodyPr anchor="t" rtlCol="false" tIns="0" lIns="0" bIns="0" rIns="0">
            <a:spAutoFit/>
          </a:bodyPr>
          <a:lstStyle/>
          <a:p>
            <a:pPr algn="ctr" marL="1129981" indent="-564991" lvl="1">
              <a:lnSpc>
                <a:spcPts val="7327"/>
              </a:lnSpc>
              <a:buFont typeface="Arial"/>
              <a:buChar char="•"/>
            </a:pPr>
            <a:r>
              <a:rPr lang="en-US" sz="5233">
                <a:solidFill>
                  <a:srgbClr val="014225"/>
                </a:solidFill>
                <a:latin typeface="Lazydog"/>
                <a:ea typeface="Lazydog"/>
                <a:cs typeface="Lazydog"/>
                <a:sym typeface="Lazydog"/>
              </a:rPr>
              <a:t>finding the most profitable days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652455" y="4417922"/>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506750" y="477019"/>
            <a:ext cx="11274500" cy="4235764"/>
          </a:xfrm>
          <a:prstGeom prst="rect">
            <a:avLst/>
          </a:prstGeom>
        </p:spPr>
        <p:txBody>
          <a:bodyPr anchor="t" rtlCol="false" tIns="0" lIns="0" bIns="0" rIns="0">
            <a:spAutoFit/>
          </a:bodyPr>
          <a:lstStyle/>
          <a:p>
            <a:pPr algn="ctr" marL="0" indent="0" lvl="0">
              <a:lnSpc>
                <a:spcPts val="16957"/>
              </a:lnSpc>
              <a:spcBef>
                <a:spcPct val="0"/>
              </a:spcBef>
            </a:pPr>
            <a:r>
              <a:rPr lang="en-US" sz="12112">
                <a:solidFill>
                  <a:srgbClr val="014225"/>
                </a:solidFill>
                <a:latin typeface="Lazydog"/>
                <a:ea typeface="Lazydog"/>
                <a:cs typeface="Lazydog"/>
                <a:sym typeface="Lazydog"/>
              </a:rPr>
              <a:t>interactive HTML</a:t>
            </a:r>
          </a:p>
        </p:txBody>
      </p:sp>
      <p:sp>
        <p:nvSpPr>
          <p:cNvPr name="TextBox 7" id="7"/>
          <p:cNvSpPr txBox="true"/>
          <p:nvPr/>
        </p:nvSpPr>
        <p:spPr>
          <a:xfrm rot="0">
            <a:off x="2931531" y="5424624"/>
            <a:ext cx="11849719" cy="1179479"/>
          </a:xfrm>
          <a:prstGeom prst="rect">
            <a:avLst/>
          </a:prstGeom>
        </p:spPr>
        <p:txBody>
          <a:bodyPr anchor="t" rtlCol="false" tIns="0" lIns="0" bIns="0" rIns="0">
            <a:spAutoFit/>
          </a:bodyPr>
          <a:lstStyle/>
          <a:p>
            <a:pPr algn="ctr" marL="1471103" indent="-735552" lvl="1">
              <a:lnSpc>
                <a:spcPts val="9539"/>
              </a:lnSpc>
              <a:buFont typeface="Arial"/>
              <a:buChar char="•"/>
            </a:pPr>
            <a:r>
              <a:rPr lang="en-US" sz="6813">
                <a:solidFill>
                  <a:srgbClr val="014225"/>
                </a:solidFill>
                <a:latin typeface="Lazydog"/>
                <a:ea typeface="Lazydog"/>
                <a:cs typeface="Lazydog"/>
                <a:sym typeface="Lazydog"/>
              </a:rPr>
              <a:t>Sales and profit map</a:t>
            </a:r>
          </a:p>
        </p:txBody>
      </p:sp>
      <p:sp>
        <p:nvSpPr>
          <p:cNvPr name="TextBox 8" id="8"/>
          <p:cNvSpPr txBox="true"/>
          <p:nvPr/>
        </p:nvSpPr>
        <p:spPr>
          <a:xfrm rot="0">
            <a:off x="2931531" y="6907157"/>
            <a:ext cx="13246913" cy="1179479"/>
          </a:xfrm>
          <a:prstGeom prst="rect">
            <a:avLst/>
          </a:prstGeom>
        </p:spPr>
        <p:txBody>
          <a:bodyPr anchor="t" rtlCol="false" tIns="0" lIns="0" bIns="0" rIns="0">
            <a:spAutoFit/>
          </a:bodyPr>
          <a:lstStyle/>
          <a:p>
            <a:pPr algn="ctr" marL="1471103" indent="-735552" lvl="1">
              <a:lnSpc>
                <a:spcPts val="9539"/>
              </a:lnSpc>
              <a:buFont typeface="Arial"/>
              <a:buChar char="•"/>
            </a:pPr>
            <a:r>
              <a:rPr lang="en-US" sz="6813">
                <a:solidFill>
                  <a:srgbClr val="014225"/>
                </a:solidFill>
                <a:latin typeface="Lazydog"/>
                <a:ea typeface="Lazydog"/>
                <a:cs typeface="Lazydog"/>
                <a:sym typeface="Lazydog"/>
              </a:rPr>
              <a:t>Yearly growth by state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40230" y="-1483426"/>
            <a:ext cx="7411105" cy="6568092"/>
          </a:xfrm>
          <a:custGeom>
            <a:avLst/>
            <a:gdLst/>
            <a:ahLst/>
            <a:cxnLst/>
            <a:rect r="r" b="b" t="t" l="l"/>
            <a:pathLst>
              <a:path h="6568092" w="7411105">
                <a:moveTo>
                  <a:pt x="0" y="6568092"/>
                </a:moveTo>
                <a:lnTo>
                  <a:pt x="7411106" y="6568092"/>
                </a:lnTo>
                <a:lnTo>
                  <a:pt x="7411106" y="0"/>
                </a:lnTo>
                <a:lnTo>
                  <a:pt x="0" y="0"/>
                </a:lnTo>
                <a:lnTo>
                  <a:pt x="0" y="65680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3359501" y="6196931"/>
            <a:ext cx="6431113" cy="5699574"/>
          </a:xfrm>
          <a:custGeom>
            <a:avLst/>
            <a:gdLst/>
            <a:ahLst/>
            <a:cxnLst/>
            <a:rect r="r" b="b" t="t" l="l"/>
            <a:pathLst>
              <a:path h="5699574" w="6431113">
                <a:moveTo>
                  <a:pt x="0" y="5699574"/>
                </a:moveTo>
                <a:lnTo>
                  <a:pt x="6431113" y="5699574"/>
                </a:lnTo>
                <a:lnTo>
                  <a:pt x="6431113" y="0"/>
                </a:lnTo>
                <a:lnTo>
                  <a:pt x="0" y="0"/>
                </a:lnTo>
                <a:lnTo>
                  <a:pt x="0" y="56995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788471" y="869255"/>
            <a:ext cx="969230" cy="2415527"/>
          </a:xfrm>
          <a:custGeom>
            <a:avLst/>
            <a:gdLst/>
            <a:ahLst/>
            <a:cxnLst/>
            <a:rect r="r" b="b" t="t" l="l"/>
            <a:pathLst>
              <a:path h="2415527" w="969230">
                <a:moveTo>
                  <a:pt x="0" y="0"/>
                </a:moveTo>
                <a:lnTo>
                  <a:pt x="969231" y="0"/>
                </a:lnTo>
                <a:lnTo>
                  <a:pt x="969231" y="2415527"/>
                </a:lnTo>
                <a:lnTo>
                  <a:pt x="0" y="2415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106467" y="8186934"/>
            <a:ext cx="841066" cy="2096115"/>
          </a:xfrm>
          <a:custGeom>
            <a:avLst/>
            <a:gdLst/>
            <a:ahLst/>
            <a:cxnLst/>
            <a:rect r="r" b="b" t="t" l="l"/>
            <a:pathLst>
              <a:path h="2096115" w="841066">
                <a:moveTo>
                  <a:pt x="0" y="0"/>
                </a:moveTo>
                <a:lnTo>
                  <a:pt x="841066" y="0"/>
                </a:lnTo>
                <a:lnTo>
                  <a:pt x="841066" y="2096115"/>
                </a:lnTo>
                <a:lnTo>
                  <a:pt x="0" y="2096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524822" y="8135042"/>
            <a:ext cx="4132231" cy="3155991"/>
          </a:xfrm>
          <a:custGeom>
            <a:avLst/>
            <a:gdLst/>
            <a:ahLst/>
            <a:cxnLst/>
            <a:rect r="r" b="b" t="t" l="l"/>
            <a:pathLst>
              <a:path h="3155991" w="4132231">
                <a:moveTo>
                  <a:pt x="0" y="0"/>
                </a:moveTo>
                <a:lnTo>
                  <a:pt x="4132231" y="0"/>
                </a:lnTo>
                <a:lnTo>
                  <a:pt x="4132231" y="3155991"/>
                </a:lnTo>
                <a:lnTo>
                  <a:pt x="0" y="3155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true" rot="-10800000">
            <a:off x="14933034" y="-2674058"/>
            <a:ext cx="7856008" cy="6000026"/>
          </a:xfrm>
          <a:custGeom>
            <a:avLst/>
            <a:gdLst/>
            <a:ahLst/>
            <a:cxnLst/>
            <a:rect r="r" b="b" t="t" l="l"/>
            <a:pathLst>
              <a:path h="6000026" w="7856008">
                <a:moveTo>
                  <a:pt x="0" y="6000026"/>
                </a:moveTo>
                <a:lnTo>
                  <a:pt x="7856009" y="6000026"/>
                </a:lnTo>
                <a:lnTo>
                  <a:pt x="7856009" y="0"/>
                </a:lnTo>
                <a:lnTo>
                  <a:pt x="0" y="0"/>
                </a:lnTo>
                <a:lnTo>
                  <a:pt x="0" y="600002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119029" y="9583113"/>
            <a:ext cx="1746883" cy="259849"/>
          </a:xfrm>
          <a:custGeom>
            <a:avLst/>
            <a:gdLst/>
            <a:ahLst/>
            <a:cxnLst/>
            <a:rect r="r" b="b" t="t" l="l"/>
            <a:pathLst>
              <a:path h="259849" w="1746883">
                <a:moveTo>
                  <a:pt x="0" y="0"/>
                </a:moveTo>
                <a:lnTo>
                  <a:pt x="1746883" y="0"/>
                </a:lnTo>
                <a:lnTo>
                  <a:pt x="1746883" y="259849"/>
                </a:lnTo>
                <a:lnTo>
                  <a:pt x="0" y="259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851829" y="325955"/>
            <a:ext cx="1746883" cy="259849"/>
          </a:xfrm>
          <a:custGeom>
            <a:avLst/>
            <a:gdLst/>
            <a:ahLst/>
            <a:cxnLst/>
            <a:rect r="r" b="b" t="t" l="l"/>
            <a:pathLst>
              <a:path h="259849" w="1746883">
                <a:moveTo>
                  <a:pt x="0" y="0"/>
                </a:moveTo>
                <a:lnTo>
                  <a:pt x="1746883" y="0"/>
                </a:lnTo>
                <a:lnTo>
                  <a:pt x="1746883" y="259849"/>
                </a:lnTo>
                <a:lnTo>
                  <a:pt x="0" y="259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607409" y="3635387"/>
            <a:ext cx="10909424" cy="1910414"/>
          </a:xfrm>
          <a:prstGeom prst="rect">
            <a:avLst/>
          </a:prstGeom>
        </p:spPr>
        <p:txBody>
          <a:bodyPr anchor="t" rtlCol="false" tIns="0" lIns="0" bIns="0" rIns="0">
            <a:spAutoFit/>
          </a:bodyPr>
          <a:lstStyle/>
          <a:p>
            <a:pPr algn="ctr" marL="0" indent="0" lvl="0">
              <a:lnSpc>
                <a:spcPts val="15538"/>
              </a:lnSpc>
              <a:spcBef>
                <a:spcPct val="0"/>
              </a:spcBef>
            </a:pPr>
            <a:r>
              <a:rPr lang="en-US" sz="11098">
                <a:solidFill>
                  <a:srgbClr val="014225"/>
                </a:solidFill>
                <a:latin typeface="Lazydog"/>
                <a:ea typeface="Lazydog"/>
                <a:cs typeface="Lazydog"/>
                <a:sym typeface="Lazydog"/>
              </a:rPr>
              <a:t>Conclusion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828836" y="3389222"/>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6" id="6"/>
          <p:cNvPicPr>
            <a:picLocks noChangeAspect="true"/>
          </p:cNvPicPr>
          <p:nvPr/>
        </p:nvPicPr>
        <p:blipFill>
          <a:blip r:embed="rId10"/>
          <a:srcRect l="0" t="0" r="0" b="0"/>
          <a:stretch>
            <a:fillRect/>
          </a:stretch>
        </p:blipFill>
        <p:spPr>
          <a:xfrm flipH="false" flipV="false" rot="0">
            <a:off x="1944048" y="165493"/>
            <a:ext cx="3474166" cy="4185742"/>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1028700" y="4473086"/>
            <a:ext cx="1146235" cy="1340829"/>
          </a:xfrm>
          <a:prstGeom prst="rect">
            <a:avLst/>
          </a:prstGeom>
        </p:spPr>
      </p:pic>
      <p:pic>
        <p:nvPicPr>
          <p:cNvPr name="Picture 8" id="8"/>
          <p:cNvPicPr>
            <a:picLocks noChangeAspect="true"/>
          </p:cNvPicPr>
          <p:nvPr/>
        </p:nvPicPr>
        <p:blipFill>
          <a:blip r:embed="rId12"/>
          <a:srcRect l="0" t="0" r="0" b="0"/>
          <a:stretch>
            <a:fillRect/>
          </a:stretch>
        </p:blipFill>
        <p:spPr>
          <a:xfrm flipH="false" flipV="false" rot="0">
            <a:off x="2651867" y="8241432"/>
            <a:ext cx="3602497" cy="1663699"/>
          </a:xfrm>
          <a:prstGeom prst="rect">
            <a:avLst/>
          </a:prstGeom>
        </p:spPr>
      </p:pic>
      <p:sp>
        <p:nvSpPr>
          <p:cNvPr name="Freeform 9" id="9"/>
          <p:cNvSpPr/>
          <p:nvPr/>
        </p:nvSpPr>
        <p:spPr>
          <a:xfrm flipH="false" flipV="false" rot="0">
            <a:off x="13879742" y="8445558"/>
            <a:ext cx="1745378" cy="1459573"/>
          </a:xfrm>
          <a:custGeom>
            <a:avLst/>
            <a:gdLst/>
            <a:ahLst/>
            <a:cxnLst/>
            <a:rect r="r" b="b" t="t" l="l"/>
            <a:pathLst>
              <a:path h="1459573" w="1745378">
                <a:moveTo>
                  <a:pt x="0" y="0"/>
                </a:moveTo>
                <a:lnTo>
                  <a:pt x="1745378" y="0"/>
                </a:lnTo>
                <a:lnTo>
                  <a:pt x="1745378" y="1459573"/>
                </a:lnTo>
                <a:lnTo>
                  <a:pt x="0" y="1459573"/>
                </a:lnTo>
                <a:lnTo>
                  <a:pt x="0" y="0"/>
                </a:lnTo>
                <a:close/>
              </a:path>
            </a:pathLst>
          </a:custGeom>
          <a:blipFill>
            <a:blip r:embed="rId13"/>
            <a:stretch>
              <a:fillRect l="0" t="0" r="0" b="0"/>
            </a:stretch>
          </a:blipFill>
        </p:spPr>
      </p:sp>
      <p:sp>
        <p:nvSpPr>
          <p:cNvPr name="TextBox 10" id="10"/>
          <p:cNvSpPr txBox="true"/>
          <p:nvPr/>
        </p:nvSpPr>
        <p:spPr>
          <a:xfrm rot="0">
            <a:off x="4627975" y="1348822"/>
            <a:ext cx="12957618" cy="2564461"/>
          </a:xfrm>
          <a:prstGeom prst="rect">
            <a:avLst/>
          </a:prstGeom>
        </p:spPr>
        <p:txBody>
          <a:bodyPr anchor="t" rtlCol="false" tIns="0" lIns="0" bIns="0" rIns="0">
            <a:spAutoFit/>
          </a:bodyPr>
          <a:lstStyle/>
          <a:p>
            <a:pPr algn="ctr" marL="0" indent="0" lvl="0">
              <a:lnSpc>
                <a:spcPts val="20876"/>
              </a:lnSpc>
              <a:spcBef>
                <a:spcPct val="0"/>
              </a:spcBef>
            </a:pPr>
            <a:r>
              <a:rPr lang="en-US" sz="14911">
                <a:solidFill>
                  <a:srgbClr val="014225"/>
                </a:solidFill>
                <a:latin typeface="Lazydog"/>
                <a:ea typeface="Lazydog"/>
                <a:cs typeface="Lazydog"/>
                <a:sym typeface="Lazydog"/>
              </a:rPr>
              <a:t>The winner</a:t>
            </a:r>
          </a:p>
        </p:txBody>
      </p:sp>
      <p:sp>
        <p:nvSpPr>
          <p:cNvPr name="TextBox 11" id="11"/>
          <p:cNvSpPr txBox="true"/>
          <p:nvPr/>
        </p:nvSpPr>
        <p:spPr>
          <a:xfrm rot="0">
            <a:off x="1084086" y="4688392"/>
            <a:ext cx="4190762" cy="838677"/>
          </a:xfrm>
          <a:prstGeom prst="rect">
            <a:avLst/>
          </a:prstGeom>
        </p:spPr>
        <p:txBody>
          <a:bodyPr anchor="t" rtlCol="false" tIns="0" lIns="0" bIns="0" rIns="0">
            <a:spAutoFit/>
          </a:bodyPr>
          <a:lstStyle/>
          <a:p>
            <a:pPr algn="ctr" marL="0" indent="0" lvl="0">
              <a:lnSpc>
                <a:spcPts val="6751"/>
              </a:lnSpc>
              <a:spcBef>
                <a:spcPct val="0"/>
              </a:spcBef>
            </a:pPr>
            <a:r>
              <a:rPr lang="en-US" sz="4822">
                <a:solidFill>
                  <a:srgbClr val="014225"/>
                </a:solidFill>
                <a:latin typeface="Lazydog"/>
                <a:ea typeface="Lazydog"/>
                <a:cs typeface="Lazydog"/>
                <a:sym typeface="Lazydog"/>
              </a:rPr>
              <a:t>2014</a:t>
            </a:r>
          </a:p>
        </p:txBody>
      </p:sp>
      <p:sp>
        <p:nvSpPr>
          <p:cNvPr name="TextBox 12" id="12"/>
          <p:cNvSpPr txBox="true"/>
          <p:nvPr/>
        </p:nvSpPr>
        <p:spPr>
          <a:xfrm rot="0">
            <a:off x="1084086" y="5551519"/>
            <a:ext cx="4190762" cy="838677"/>
          </a:xfrm>
          <a:prstGeom prst="rect">
            <a:avLst/>
          </a:prstGeom>
        </p:spPr>
        <p:txBody>
          <a:bodyPr anchor="t" rtlCol="false" tIns="0" lIns="0" bIns="0" rIns="0">
            <a:spAutoFit/>
          </a:bodyPr>
          <a:lstStyle/>
          <a:p>
            <a:pPr algn="ctr" marL="0" indent="0" lvl="0">
              <a:lnSpc>
                <a:spcPts val="6751"/>
              </a:lnSpc>
              <a:spcBef>
                <a:spcPct val="0"/>
              </a:spcBef>
            </a:pPr>
            <a:r>
              <a:rPr lang="en-US" sz="4822">
                <a:solidFill>
                  <a:srgbClr val="014225"/>
                </a:solidFill>
                <a:latin typeface="Lazydog"/>
                <a:ea typeface="Lazydog"/>
                <a:cs typeface="Lazydog"/>
                <a:sym typeface="Lazydog"/>
              </a:rPr>
              <a:t>2015</a:t>
            </a:r>
          </a:p>
        </p:txBody>
      </p:sp>
      <p:sp>
        <p:nvSpPr>
          <p:cNvPr name="TextBox 13" id="13"/>
          <p:cNvSpPr txBox="true"/>
          <p:nvPr/>
        </p:nvSpPr>
        <p:spPr>
          <a:xfrm rot="0">
            <a:off x="1084086" y="6418771"/>
            <a:ext cx="4190762" cy="838677"/>
          </a:xfrm>
          <a:prstGeom prst="rect">
            <a:avLst/>
          </a:prstGeom>
        </p:spPr>
        <p:txBody>
          <a:bodyPr anchor="t" rtlCol="false" tIns="0" lIns="0" bIns="0" rIns="0">
            <a:spAutoFit/>
          </a:bodyPr>
          <a:lstStyle/>
          <a:p>
            <a:pPr algn="ctr" marL="0" indent="0" lvl="0">
              <a:lnSpc>
                <a:spcPts val="6751"/>
              </a:lnSpc>
              <a:spcBef>
                <a:spcPct val="0"/>
              </a:spcBef>
            </a:pPr>
            <a:r>
              <a:rPr lang="en-US" sz="4822">
                <a:solidFill>
                  <a:srgbClr val="014225"/>
                </a:solidFill>
                <a:latin typeface="Lazydog"/>
                <a:ea typeface="Lazydog"/>
                <a:cs typeface="Lazydog"/>
                <a:sym typeface="Lazydog"/>
              </a:rPr>
              <a:t>2016</a:t>
            </a:r>
          </a:p>
        </p:txBody>
      </p:sp>
      <p:sp>
        <p:nvSpPr>
          <p:cNvPr name="TextBox 14" id="14"/>
          <p:cNvSpPr txBox="true"/>
          <p:nvPr/>
        </p:nvSpPr>
        <p:spPr>
          <a:xfrm rot="0">
            <a:off x="1084086" y="7286023"/>
            <a:ext cx="4190762" cy="838677"/>
          </a:xfrm>
          <a:prstGeom prst="rect">
            <a:avLst/>
          </a:prstGeom>
        </p:spPr>
        <p:txBody>
          <a:bodyPr anchor="t" rtlCol="false" tIns="0" lIns="0" bIns="0" rIns="0">
            <a:spAutoFit/>
          </a:bodyPr>
          <a:lstStyle/>
          <a:p>
            <a:pPr algn="ctr" marL="0" indent="0" lvl="0">
              <a:lnSpc>
                <a:spcPts val="6751"/>
              </a:lnSpc>
              <a:spcBef>
                <a:spcPct val="0"/>
              </a:spcBef>
            </a:pPr>
            <a:r>
              <a:rPr lang="en-US" sz="4822">
                <a:solidFill>
                  <a:srgbClr val="014225"/>
                </a:solidFill>
                <a:latin typeface="Lazydog"/>
                <a:ea typeface="Lazydog"/>
                <a:cs typeface="Lazydog"/>
                <a:sym typeface="Lazydog"/>
              </a:rPr>
              <a:t>2017</a:t>
            </a:r>
          </a:p>
        </p:txBody>
      </p:sp>
      <p:sp>
        <p:nvSpPr>
          <p:cNvPr name="TextBox 15" id="15"/>
          <p:cNvSpPr txBox="true"/>
          <p:nvPr/>
        </p:nvSpPr>
        <p:spPr>
          <a:xfrm rot="0">
            <a:off x="3848091" y="4762160"/>
            <a:ext cx="12155088" cy="579809"/>
          </a:xfrm>
          <a:prstGeom prst="rect">
            <a:avLst/>
          </a:prstGeom>
        </p:spPr>
        <p:txBody>
          <a:bodyPr anchor="t" rtlCol="false" tIns="0" lIns="0" bIns="0" rIns="0">
            <a:spAutoFit/>
          </a:bodyPr>
          <a:lstStyle/>
          <a:p>
            <a:pPr algn="ctr" marL="0" indent="0" lvl="0">
              <a:lnSpc>
                <a:spcPts val="4792"/>
              </a:lnSpc>
              <a:spcBef>
                <a:spcPct val="0"/>
              </a:spcBef>
            </a:pPr>
            <a:r>
              <a:rPr lang="en-US" sz="3422">
                <a:solidFill>
                  <a:srgbClr val="014225"/>
                </a:solidFill>
                <a:latin typeface="Lazydog"/>
                <a:ea typeface="Lazydog"/>
                <a:cs typeface="Lazydog"/>
                <a:sym typeface="Lazydog"/>
              </a:rPr>
              <a:t>MR. SM ($ 23,661.228; Jacksonville, Florida)</a:t>
            </a:r>
          </a:p>
        </p:txBody>
      </p:sp>
      <p:sp>
        <p:nvSpPr>
          <p:cNvPr name="TextBox 16" id="16"/>
          <p:cNvSpPr txBox="true"/>
          <p:nvPr/>
        </p:nvSpPr>
        <p:spPr>
          <a:xfrm rot="0">
            <a:off x="4103517" y="5619887"/>
            <a:ext cx="12155088" cy="579809"/>
          </a:xfrm>
          <a:prstGeom prst="rect">
            <a:avLst/>
          </a:prstGeom>
        </p:spPr>
        <p:txBody>
          <a:bodyPr anchor="t" rtlCol="false" tIns="0" lIns="0" bIns="0" rIns="0">
            <a:spAutoFit/>
          </a:bodyPr>
          <a:lstStyle/>
          <a:p>
            <a:pPr algn="ctr" marL="0" indent="0" lvl="0">
              <a:lnSpc>
                <a:spcPts val="4792"/>
              </a:lnSpc>
              <a:spcBef>
                <a:spcPct val="0"/>
              </a:spcBef>
            </a:pPr>
            <a:r>
              <a:rPr lang="en-US" sz="3422">
                <a:solidFill>
                  <a:srgbClr val="014225"/>
                </a:solidFill>
                <a:latin typeface="Lazydog"/>
                <a:ea typeface="Lazydog"/>
                <a:cs typeface="Lazydog"/>
                <a:sym typeface="Lazydog"/>
              </a:rPr>
              <a:t>Mr. PF ($ 9,022.324; New York City, New york)</a:t>
            </a:r>
          </a:p>
        </p:txBody>
      </p:sp>
      <p:sp>
        <p:nvSpPr>
          <p:cNvPr name="TextBox 17" id="17"/>
          <p:cNvSpPr txBox="true"/>
          <p:nvPr/>
        </p:nvSpPr>
        <p:spPr>
          <a:xfrm rot="0">
            <a:off x="2990026" y="6456871"/>
            <a:ext cx="13013153" cy="579809"/>
          </a:xfrm>
          <a:prstGeom prst="rect">
            <a:avLst/>
          </a:prstGeom>
        </p:spPr>
        <p:txBody>
          <a:bodyPr anchor="t" rtlCol="false" tIns="0" lIns="0" bIns="0" rIns="0">
            <a:spAutoFit/>
          </a:bodyPr>
          <a:lstStyle/>
          <a:p>
            <a:pPr algn="ctr" marL="0" indent="0" lvl="0">
              <a:lnSpc>
                <a:spcPts val="4792"/>
              </a:lnSpc>
              <a:spcBef>
                <a:spcPct val="0"/>
              </a:spcBef>
            </a:pPr>
            <a:r>
              <a:rPr lang="en-US" sz="3422">
                <a:solidFill>
                  <a:srgbClr val="014225"/>
                </a:solidFill>
                <a:latin typeface="Lazydog"/>
                <a:ea typeface="Lazydog"/>
                <a:cs typeface="Lazydog"/>
                <a:sym typeface="Lazydog"/>
              </a:rPr>
              <a:t>ms. TC ($ 18,344.052; Lafayette, indiana)</a:t>
            </a:r>
          </a:p>
        </p:txBody>
      </p:sp>
      <p:sp>
        <p:nvSpPr>
          <p:cNvPr name="TextBox 18" id="18"/>
          <p:cNvSpPr txBox="true"/>
          <p:nvPr/>
        </p:nvSpPr>
        <p:spPr>
          <a:xfrm rot="0">
            <a:off x="3179467" y="7352698"/>
            <a:ext cx="13149205" cy="579809"/>
          </a:xfrm>
          <a:prstGeom prst="rect">
            <a:avLst/>
          </a:prstGeom>
        </p:spPr>
        <p:txBody>
          <a:bodyPr anchor="t" rtlCol="false" tIns="0" lIns="0" bIns="0" rIns="0">
            <a:spAutoFit/>
          </a:bodyPr>
          <a:lstStyle/>
          <a:p>
            <a:pPr algn="ctr" marL="0" indent="0" lvl="0">
              <a:lnSpc>
                <a:spcPts val="4792"/>
              </a:lnSpc>
              <a:spcBef>
                <a:spcPct val="0"/>
              </a:spcBef>
            </a:pPr>
            <a:r>
              <a:rPr lang="en-US" sz="3422">
                <a:solidFill>
                  <a:srgbClr val="014225"/>
                </a:solidFill>
                <a:latin typeface="Lazydog"/>
                <a:ea typeface="Lazydog"/>
                <a:cs typeface="Lazydog"/>
                <a:sym typeface="Lazydog"/>
              </a:rPr>
              <a:t>mr. RB ($ 14,203.278; Seattle, Washington)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6" id="6"/>
          <p:cNvPicPr>
            <a:picLocks noChangeAspect="true"/>
          </p:cNvPicPr>
          <p:nvPr/>
        </p:nvPicPr>
        <p:blipFill>
          <a:blip r:embed="rId10"/>
          <a:srcRect l="0" t="0" r="0" b="0"/>
          <a:stretch>
            <a:fillRect/>
          </a:stretch>
        </p:blipFill>
        <p:spPr>
          <a:xfrm flipH="false" flipV="false" rot="0">
            <a:off x="1028700" y="4473086"/>
            <a:ext cx="1146235" cy="1340829"/>
          </a:xfrm>
          <a:prstGeom prst="rect">
            <a:avLst/>
          </a:prstGeom>
        </p:spPr>
      </p:pic>
      <p:pic>
        <p:nvPicPr>
          <p:cNvPr name="Picture 7" id="7"/>
          <p:cNvPicPr>
            <a:picLocks noChangeAspect="true"/>
          </p:cNvPicPr>
          <p:nvPr/>
        </p:nvPicPr>
        <p:blipFill>
          <a:blip r:embed="rId11"/>
          <a:srcRect l="0" t="0" r="0" b="0"/>
          <a:stretch>
            <a:fillRect/>
          </a:stretch>
        </p:blipFill>
        <p:spPr>
          <a:xfrm flipH="false" flipV="false" rot="0">
            <a:off x="2651867" y="8241432"/>
            <a:ext cx="3602497" cy="1663699"/>
          </a:xfrm>
          <a:prstGeom prst="rect">
            <a:avLst/>
          </a:prstGeom>
        </p:spPr>
      </p:pic>
      <p:sp>
        <p:nvSpPr>
          <p:cNvPr name="Freeform 8" id="8"/>
          <p:cNvSpPr/>
          <p:nvPr/>
        </p:nvSpPr>
        <p:spPr>
          <a:xfrm flipH="false" flipV="false" rot="0">
            <a:off x="13879742" y="8445558"/>
            <a:ext cx="1745378" cy="1459573"/>
          </a:xfrm>
          <a:custGeom>
            <a:avLst/>
            <a:gdLst/>
            <a:ahLst/>
            <a:cxnLst/>
            <a:rect r="r" b="b" t="t" l="l"/>
            <a:pathLst>
              <a:path h="1459573" w="1745378">
                <a:moveTo>
                  <a:pt x="0" y="0"/>
                </a:moveTo>
                <a:lnTo>
                  <a:pt x="1745378" y="0"/>
                </a:lnTo>
                <a:lnTo>
                  <a:pt x="1745378" y="1459573"/>
                </a:lnTo>
                <a:lnTo>
                  <a:pt x="0" y="1459573"/>
                </a:lnTo>
                <a:lnTo>
                  <a:pt x="0" y="0"/>
                </a:lnTo>
                <a:close/>
              </a:path>
            </a:pathLst>
          </a:custGeom>
          <a:blipFill>
            <a:blip r:embed="rId12"/>
            <a:stretch>
              <a:fillRect l="0" t="0" r="0" b="0"/>
            </a:stretch>
          </a:blipFill>
        </p:spPr>
      </p:sp>
      <p:sp>
        <p:nvSpPr>
          <p:cNvPr name="Freeform 9" id="9"/>
          <p:cNvSpPr/>
          <p:nvPr/>
        </p:nvSpPr>
        <p:spPr>
          <a:xfrm flipH="false" flipV="false" rot="0">
            <a:off x="3007520" y="1644097"/>
            <a:ext cx="3246844" cy="3283786"/>
          </a:xfrm>
          <a:custGeom>
            <a:avLst/>
            <a:gdLst/>
            <a:ahLst/>
            <a:cxnLst/>
            <a:rect r="r" b="b" t="t" l="l"/>
            <a:pathLst>
              <a:path h="3283786" w="3246844">
                <a:moveTo>
                  <a:pt x="0" y="0"/>
                </a:moveTo>
                <a:lnTo>
                  <a:pt x="3246844" y="0"/>
                </a:lnTo>
                <a:lnTo>
                  <a:pt x="3246844" y="3283786"/>
                </a:lnTo>
                <a:lnTo>
                  <a:pt x="0" y="32837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6677465" y="1556339"/>
            <a:ext cx="2813707" cy="3371544"/>
          </a:xfrm>
          <a:custGeom>
            <a:avLst/>
            <a:gdLst/>
            <a:ahLst/>
            <a:cxnLst/>
            <a:rect r="r" b="b" t="t" l="l"/>
            <a:pathLst>
              <a:path h="3371544" w="2813707">
                <a:moveTo>
                  <a:pt x="0" y="0"/>
                </a:moveTo>
                <a:lnTo>
                  <a:pt x="2813706" y="0"/>
                </a:lnTo>
                <a:lnTo>
                  <a:pt x="2813706" y="3371544"/>
                </a:lnTo>
                <a:lnTo>
                  <a:pt x="0" y="33715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8872025" y="6653432"/>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802274" y="8369946"/>
            <a:ext cx="2108853" cy="1776708"/>
          </a:xfrm>
          <a:custGeom>
            <a:avLst/>
            <a:gdLst/>
            <a:ahLst/>
            <a:cxnLst/>
            <a:rect r="r" b="b" t="t" l="l"/>
            <a:pathLst>
              <a:path h="1776708" w="2108853">
                <a:moveTo>
                  <a:pt x="0" y="0"/>
                </a:moveTo>
                <a:lnTo>
                  <a:pt x="2108853" y="0"/>
                </a:lnTo>
                <a:lnTo>
                  <a:pt x="2108853" y="1776708"/>
                </a:lnTo>
                <a:lnTo>
                  <a:pt x="0" y="177670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3" id="13"/>
          <p:cNvSpPr txBox="true"/>
          <p:nvPr/>
        </p:nvSpPr>
        <p:spPr>
          <a:xfrm rot="0">
            <a:off x="847050" y="201702"/>
            <a:ext cx="10861427" cy="1039109"/>
          </a:xfrm>
          <a:prstGeom prst="rect">
            <a:avLst/>
          </a:prstGeom>
        </p:spPr>
        <p:txBody>
          <a:bodyPr anchor="t" rtlCol="false" tIns="0" lIns="0" bIns="0" rIns="0">
            <a:spAutoFit/>
          </a:bodyPr>
          <a:lstStyle/>
          <a:p>
            <a:pPr algn="ctr" marL="0" indent="0" lvl="0">
              <a:lnSpc>
                <a:spcPts val="8333"/>
              </a:lnSpc>
              <a:spcBef>
                <a:spcPct val="0"/>
              </a:spcBef>
            </a:pPr>
            <a:r>
              <a:rPr lang="en-US" sz="5952">
                <a:solidFill>
                  <a:srgbClr val="014225"/>
                </a:solidFill>
                <a:latin typeface="Lazydog"/>
                <a:ea typeface="Lazydog"/>
                <a:cs typeface="Lazydog"/>
                <a:sym typeface="Lazydog"/>
              </a:rPr>
              <a:t>highest sales state</a:t>
            </a:r>
          </a:p>
        </p:txBody>
      </p:sp>
      <p:sp>
        <p:nvSpPr>
          <p:cNvPr name="TextBox 14" id="14"/>
          <p:cNvSpPr txBox="true"/>
          <p:nvPr/>
        </p:nvSpPr>
        <p:spPr>
          <a:xfrm rot="0">
            <a:off x="7316603" y="5483754"/>
            <a:ext cx="10153600" cy="951507"/>
          </a:xfrm>
          <a:prstGeom prst="rect">
            <a:avLst/>
          </a:prstGeom>
        </p:spPr>
        <p:txBody>
          <a:bodyPr anchor="t" rtlCol="false" tIns="0" lIns="0" bIns="0" rIns="0">
            <a:spAutoFit/>
          </a:bodyPr>
          <a:lstStyle/>
          <a:p>
            <a:pPr algn="ctr" marL="0" indent="0" lvl="0">
              <a:lnSpc>
                <a:spcPts val="7790"/>
              </a:lnSpc>
              <a:spcBef>
                <a:spcPct val="0"/>
              </a:spcBef>
            </a:pPr>
            <a:r>
              <a:rPr lang="en-US" sz="5564">
                <a:solidFill>
                  <a:srgbClr val="014225"/>
                </a:solidFill>
                <a:latin typeface="Lazydog"/>
                <a:ea typeface="Lazydog"/>
                <a:cs typeface="Lazydog"/>
                <a:sym typeface="Lazydog"/>
              </a:rPr>
              <a:t>highest profit state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9982" y="4273676"/>
            <a:ext cx="9374532" cy="6492394"/>
          </a:xfrm>
          <a:custGeom>
            <a:avLst/>
            <a:gdLst/>
            <a:ahLst/>
            <a:cxnLst/>
            <a:rect r="r" b="b" t="t" l="l"/>
            <a:pathLst>
              <a:path h="6492394" w="9374532">
                <a:moveTo>
                  <a:pt x="0" y="0"/>
                </a:moveTo>
                <a:lnTo>
                  <a:pt x="9374532" y="0"/>
                </a:lnTo>
                <a:lnTo>
                  <a:pt x="9374532" y="6492395"/>
                </a:lnTo>
                <a:lnTo>
                  <a:pt x="0" y="6492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462874" y="6522434"/>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720772" y="642917"/>
            <a:ext cx="12464467" cy="8266772"/>
          </a:xfrm>
          <a:prstGeom prst="rect">
            <a:avLst/>
          </a:prstGeom>
        </p:spPr>
        <p:txBody>
          <a:bodyPr anchor="t" rtlCol="false" tIns="0" lIns="0" bIns="0" rIns="0">
            <a:spAutoFit/>
          </a:bodyPr>
          <a:lstStyle/>
          <a:p>
            <a:pPr algn="l" marL="0" indent="0" lvl="0">
              <a:lnSpc>
                <a:spcPts val="32375"/>
              </a:lnSpc>
            </a:pPr>
            <a:r>
              <a:rPr lang="en-US" sz="28399">
                <a:solidFill>
                  <a:srgbClr val="014225"/>
                </a:solidFill>
                <a:latin typeface="Lazydog"/>
                <a:ea typeface="Lazydog"/>
                <a:cs typeface="Lazydog"/>
                <a:sym typeface="Lazydog"/>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113748" y="2288009"/>
            <a:ext cx="4456300" cy="1314617"/>
            <a:chOff x="0" y="0"/>
            <a:chExt cx="1173676" cy="346237"/>
          </a:xfrm>
        </p:grpSpPr>
        <p:sp>
          <p:nvSpPr>
            <p:cNvPr name="Freeform 7" id="7"/>
            <p:cNvSpPr/>
            <p:nvPr/>
          </p:nvSpPr>
          <p:spPr>
            <a:xfrm flipH="false" flipV="false" rot="0">
              <a:off x="0" y="0"/>
              <a:ext cx="1173676" cy="346237"/>
            </a:xfrm>
            <a:custGeom>
              <a:avLst/>
              <a:gdLst/>
              <a:ahLst/>
              <a:cxnLst/>
              <a:rect r="r" b="b" t="t" l="l"/>
              <a:pathLst>
                <a:path h="346237" w="1173676">
                  <a:moveTo>
                    <a:pt x="0" y="0"/>
                  </a:moveTo>
                  <a:lnTo>
                    <a:pt x="1173676" y="0"/>
                  </a:lnTo>
                  <a:lnTo>
                    <a:pt x="1173676" y="346237"/>
                  </a:lnTo>
                  <a:lnTo>
                    <a:pt x="0" y="346237"/>
                  </a:lnTo>
                  <a:close/>
                </a:path>
              </a:pathLst>
            </a:custGeom>
            <a:solidFill>
              <a:srgbClr val="014225"/>
            </a:solidFill>
          </p:spPr>
        </p:sp>
        <p:sp>
          <p:nvSpPr>
            <p:cNvPr name="TextBox 8" id="8"/>
            <p:cNvSpPr txBox="true"/>
            <p:nvPr/>
          </p:nvSpPr>
          <p:spPr>
            <a:xfrm>
              <a:off x="0" y="-57150"/>
              <a:ext cx="1173676"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Research for data</a:t>
              </a:r>
            </a:p>
          </p:txBody>
        </p:sp>
      </p:grpSp>
      <p:grpSp>
        <p:nvGrpSpPr>
          <p:cNvPr name="Group 9" id="9"/>
          <p:cNvGrpSpPr/>
          <p:nvPr/>
        </p:nvGrpSpPr>
        <p:grpSpPr>
          <a:xfrm rot="0">
            <a:off x="2113748" y="3828883"/>
            <a:ext cx="4456300" cy="1314617"/>
            <a:chOff x="0" y="0"/>
            <a:chExt cx="1173676" cy="346237"/>
          </a:xfrm>
        </p:grpSpPr>
        <p:sp>
          <p:nvSpPr>
            <p:cNvPr name="Freeform 10" id="10"/>
            <p:cNvSpPr/>
            <p:nvPr/>
          </p:nvSpPr>
          <p:spPr>
            <a:xfrm flipH="false" flipV="false" rot="0">
              <a:off x="0" y="0"/>
              <a:ext cx="1173676" cy="346237"/>
            </a:xfrm>
            <a:custGeom>
              <a:avLst/>
              <a:gdLst/>
              <a:ahLst/>
              <a:cxnLst/>
              <a:rect r="r" b="b" t="t" l="l"/>
              <a:pathLst>
                <a:path h="346237" w="1173676">
                  <a:moveTo>
                    <a:pt x="0" y="0"/>
                  </a:moveTo>
                  <a:lnTo>
                    <a:pt x="1173676" y="0"/>
                  </a:lnTo>
                  <a:lnTo>
                    <a:pt x="1173676" y="346237"/>
                  </a:lnTo>
                  <a:lnTo>
                    <a:pt x="0" y="346237"/>
                  </a:lnTo>
                  <a:close/>
                </a:path>
              </a:pathLst>
            </a:custGeom>
            <a:solidFill>
              <a:srgbClr val="014225"/>
            </a:solidFill>
          </p:spPr>
        </p:sp>
        <p:sp>
          <p:nvSpPr>
            <p:cNvPr name="TextBox 11" id="11"/>
            <p:cNvSpPr txBox="true"/>
            <p:nvPr/>
          </p:nvSpPr>
          <p:spPr>
            <a:xfrm>
              <a:off x="0" y="-57150"/>
              <a:ext cx="1173676"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Brainstorming Session</a:t>
              </a:r>
            </a:p>
          </p:txBody>
        </p:sp>
      </p:grpSp>
      <p:grpSp>
        <p:nvGrpSpPr>
          <p:cNvPr name="Group 12" id="12"/>
          <p:cNvGrpSpPr/>
          <p:nvPr/>
        </p:nvGrpSpPr>
        <p:grpSpPr>
          <a:xfrm rot="0">
            <a:off x="2113748" y="5372100"/>
            <a:ext cx="4456300" cy="1314617"/>
            <a:chOff x="0" y="0"/>
            <a:chExt cx="1173676" cy="346237"/>
          </a:xfrm>
        </p:grpSpPr>
        <p:sp>
          <p:nvSpPr>
            <p:cNvPr name="Freeform 13" id="13"/>
            <p:cNvSpPr/>
            <p:nvPr/>
          </p:nvSpPr>
          <p:spPr>
            <a:xfrm flipH="false" flipV="false" rot="0">
              <a:off x="0" y="0"/>
              <a:ext cx="1173676" cy="346237"/>
            </a:xfrm>
            <a:custGeom>
              <a:avLst/>
              <a:gdLst/>
              <a:ahLst/>
              <a:cxnLst/>
              <a:rect r="r" b="b" t="t" l="l"/>
              <a:pathLst>
                <a:path h="346237" w="1173676">
                  <a:moveTo>
                    <a:pt x="0" y="0"/>
                  </a:moveTo>
                  <a:lnTo>
                    <a:pt x="1173676" y="0"/>
                  </a:lnTo>
                  <a:lnTo>
                    <a:pt x="1173676" y="346237"/>
                  </a:lnTo>
                  <a:lnTo>
                    <a:pt x="0" y="346237"/>
                  </a:lnTo>
                  <a:close/>
                </a:path>
              </a:pathLst>
            </a:custGeom>
            <a:solidFill>
              <a:srgbClr val="014225"/>
            </a:solidFill>
          </p:spPr>
        </p:sp>
        <p:sp>
          <p:nvSpPr>
            <p:cNvPr name="TextBox 14" id="14"/>
            <p:cNvSpPr txBox="true"/>
            <p:nvPr/>
          </p:nvSpPr>
          <p:spPr>
            <a:xfrm>
              <a:off x="0" y="-57150"/>
              <a:ext cx="1173676"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Data Cleaning</a:t>
              </a:r>
            </a:p>
          </p:txBody>
        </p:sp>
      </p:grpSp>
      <p:sp>
        <p:nvSpPr>
          <p:cNvPr name="TextBox 15" id="15"/>
          <p:cNvSpPr txBox="true"/>
          <p:nvPr/>
        </p:nvSpPr>
        <p:spPr>
          <a:xfrm rot="0">
            <a:off x="2580306" y="127911"/>
            <a:ext cx="11946913" cy="1611078"/>
          </a:xfrm>
          <a:prstGeom prst="rect">
            <a:avLst/>
          </a:prstGeom>
        </p:spPr>
        <p:txBody>
          <a:bodyPr anchor="t" rtlCol="false" tIns="0" lIns="0" bIns="0" rIns="0">
            <a:spAutoFit/>
          </a:bodyPr>
          <a:lstStyle/>
          <a:p>
            <a:pPr algn="ctr" marL="0" indent="0" lvl="0">
              <a:lnSpc>
                <a:spcPts val="13050"/>
              </a:lnSpc>
              <a:spcBef>
                <a:spcPct val="0"/>
              </a:spcBef>
            </a:pPr>
            <a:r>
              <a:rPr lang="en-US" sz="9321">
                <a:solidFill>
                  <a:srgbClr val="014225"/>
                </a:solidFill>
                <a:latin typeface="Lazydog"/>
                <a:ea typeface="Lazydog"/>
                <a:cs typeface="Lazydog"/>
                <a:sym typeface="Lazydog"/>
              </a:rPr>
              <a:t>Analysis Method</a:t>
            </a:r>
          </a:p>
        </p:txBody>
      </p:sp>
      <p:grpSp>
        <p:nvGrpSpPr>
          <p:cNvPr name="Group 16" id="16"/>
          <p:cNvGrpSpPr/>
          <p:nvPr/>
        </p:nvGrpSpPr>
        <p:grpSpPr>
          <a:xfrm rot="0">
            <a:off x="6915850" y="2288009"/>
            <a:ext cx="7025999" cy="1314617"/>
            <a:chOff x="0" y="0"/>
            <a:chExt cx="1850469" cy="346237"/>
          </a:xfrm>
        </p:grpSpPr>
        <p:sp>
          <p:nvSpPr>
            <p:cNvPr name="Freeform 17" id="17"/>
            <p:cNvSpPr/>
            <p:nvPr/>
          </p:nvSpPr>
          <p:spPr>
            <a:xfrm flipH="false" flipV="false" rot="0">
              <a:off x="0" y="0"/>
              <a:ext cx="1850469" cy="346237"/>
            </a:xfrm>
            <a:custGeom>
              <a:avLst/>
              <a:gdLst/>
              <a:ahLst/>
              <a:cxnLst/>
              <a:rect r="r" b="b" t="t" l="l"/>
              <a:pathLst>
                <a:path h="346237" w="1850469">
                  <a:moveTo>
                    <a:pt x="0" y="0"/>
                  </a:moveTo>
                  <a:lnTo>
                    <a:pt x="1850469" y="0"/>
                  </a:lnTo>
                  <a:lnTo>
                    <a:pt x="1850469" y="346237"/>
                  </a:lnTo>
                  <a:lnTo>
                    <a:pt x="0" y="346237"/>
                  </a:lnTo>
                  <a:close/>
                </a:path>
              </a:pathLst>
            </a:custGeom>
            <a:solidFill>
              <a:srgbClr val="014225"/>
            </a:solidFill>
          </p:spPr>
        </p:sp>
        <p:sp>
          <p:nvSpPr>
            <p:cNvPr name="TextBox 18" id="18"/>
            <p:cNvSpPr txBox="true"/>
            <p:nvPr/>
          </p:nvSpPr>
          <p:spPr>
            <a:xfrm>
              <a:off x="0" y="-57150"/>
              <a:ext cx="1850469" cy="403387"/>
            </a:xfrm>
            <a:prstGeom prst="rect">
              <a:avLst/>
            </a:prstGeom>
          </p:spPr>
          <p:txBody>
            <a:bodyPr anchor="ctr" rtlCol="false" tIns="50800" lIns="50800" bIns="50800" rIns="50800"/>
            <a:lstStyle/>
            <a:p>
              <a:pPr algn="ctr">
                <a:lnSpc>
                  <a:spcPts val="3833"/>
                </a:lnSpc>
              </a:pPr>
              <a:r>
                <a:rPr lang="en-US" b="true" sz="2738">
                  <a:solidFill>
                    <a:srgbClr val="FFFFFF"/>
                  </a:solidFill>
                  <a:latin typeface="Inter Bold"/>
                  <a:ea typeface="Inter Bold"/>
                  <a:cs typeface="Inter Bold"/>
                  <a:sym typeface="Inter Bold"/>
                </a:rPr>
                <a:t>Tools and libraries for analysis : </a:t>
              </a:r>
            </a:p>
          </p:txBody>
        </p:sp>
      </p:grpSp>
      <p:sp>
        <p:nvSpPr>
          <p:cNvPr name="TextBox 19" id="19"/>
          <p:cNvSpPr txBox="true"/>
          <p:nvPr/>
        </p:nvSpPr>
        <p:spPr>
          <a:xfrm rot="0">
            <a:off x="6915850" y="3781258"/>
            <a:ext cx="3530501" cy="4181132"/>
          </a:xfrm>
          <a:prstGeom prst="rect">
            <a:avLst/>
          </a:prstGeom>
        </p:spPr>
        <p:txBody>
          <a:bodyPr anchor="t" rtlCol="false" tIns="0" lIns="0" bIns="0" rIns="0">
            <a:spAutoFit/>
          </a:bodyPr>
          <a:lstStyle/>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Jupyter Notebook</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Pandas</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Pathlib</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Matplotlib</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Plotly</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Seaborn</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Numpy</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Folium</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Squarify</a:t>
            </a:r>
          </a:p>
        </p:txBody>
      </p:sp>
      <p:sp>
        <p:nvSpPr>
          <p:cNvPr name="TextBox 20" id="20"/>
          <p:cNvSpPr txBox="true"/>
          <p:nvPr/>
        </p:nvSpPr>
        <p:spPr>
          <a:xfrm rot="0">
            <a:off x="10996718" y="3781258"/>
            <a:ext cx="2307803" cy="2314232"/>
          </a:xfrm>
          <a:prstGeom prst="rect">
            <a:avLst/>
          </a:prstGeom>
        </p:spPr>
        <p:txBody>
          <a:bodyPr anchor="t" rtlCol="false" tIns="0" lIns="0" bIns="0" rIns="0">
            <a:spAutoFit/>
          </a:bodyPr>
          <a:lstStyle/>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HTML</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Python</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Javascript</a:t>
            </a:r>
          </a:p>
          <a:p>
            <a:pPr algn="just" marL="569654" indent="-284827" lvl="1">
              <a:lnSpc>
                <a:spcPts val="3693"/>
              </a:lnSpc>
              <a:buFont typeface="Arial"/>
              <a:buChar char="•"/>
            </a:pPr>
            <a:r>
              <a:rPr lang="en-US" b="true" sz="2638">
                <a:solidFill>
                  <a:srgbClr val="014225"/>
                </a:solidFill>
                <a:latin typeface="Inter Bold"/>
                <a:ea typeface="Inter Bold"/>
                <a:cs typeface="Inter Bold"/>
                <a:sym typeface="Inter Bold"/>
              </a:rPr>
              <a:t>SQL</a:t>
            </a:r>
          </a:p>
          <a:p>
            <a:pPr algn="just">
              <a:lnSpc>
                <a:spcPts val="369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548671" y="2413578"/>
            <a:ext cx="9190657" cy="3795208"/>
          </a:xfrm>
          <a:prstGeom prst="rect">
            <a:avLst/>
          </a:prstGeom>
        </p:spPr>
        <p:txBody>
          <a:bodyPr anchor="t" rtlCol="false" tIns="0" lIns="0" bIns="0" rIns="0">
            <a:spAutoFit/>
          </a:bodyPr>
          <a:lstStyle/>
          <a:p>
            <a:pPr algn="ctr" marL="0" indent="0" lvl="0">
              <a:lnSpc>
                <a:spcPts val="10039"/>
              </a:lnSpc>
              <a:spcBef>
                <a:spcPct val="0"/>
              </a:spcBef>
            </a:pPr>
            <a:r>
              <a:rPr lang="en-US" sz="7171">
                <a:solidFill>
                  <a:srgbClr val="014225"/>
                </a:solidFill>
                <a:latin typeface="Lazydog"/>
                <a:ea typeface="Lazydog"/>
                <a:cs typeface="Lazydog"/>
                <a:sym typeface="Lazydog"/>
              </a:rPr>
              <a:t>Annual Performance Trends</a:t>
            </a:r>
          </a:p>
        </p:txBody>
      </p:sp>
      <p:sp>
        <p:nvSpPr>
          <p:cNvPr name="Freeform 7" id="7"/>
          <p:cNvSpPr/>
          <p:nvPr/>
        </p:nvSpPr>
        <p:spPr>
          <a:xfrm flipH="true" flipV="false" rot="0">
            <a:off x="2529254" y="6351767"/>
            <a:ext cx="3906871" cy="2912394"/>
          </a:xfrm>
          <a:custGeom>
            <a:avLst/>
            <a:gdLst/>
            <a:ahLst/>
            <a:cxnLst/>
            <a:rect r="r" b="b" t="t" l="l"/>
            <a:pathLst>
              <a:path h="2912394" w="3906871">
                <a:moveTo>
                  <a:pt x="3906870" y="0"/>
                </a:moveTo>
                <a:lnTo>
                  <a:pt x="0" y="0"/>
                </a:lnTo>
                <a:lnTo>
                  <a:pt x="0" y="2912395"/>
                </a:lnTo>
                <a:lnTo>
                  <a:pt x="3906870" y="2912395"/>
                </a:lnTo>
                <a:lnTo>
                  <a:pt x="390687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76975" y="2893030"/>
            <a:ext cx="10357747" cy="6240543"/>
          </a:xfrm>
          <a:custGeom>
            <a:avLst/>
            <a:gdLst/>
            <a:ahLst/>
            <a:cxnLst/>
            <a:rect r="r" b="b" t="t" l="l"/>
            <a:pathLst>
              <a:path h="6240543" w="10357747">
                <a:moveTo>
                  <a:pt x="0" y="0"/>
                </a:moveTo>
                <a:lnTo>
                  <a:pt x="10357748" y="0"/>
                </a:lnTo>
                <a:lnTo>
                  <a:pt x="10357748" y="6240542"/>
                </a:lnTo>
                <a:lnTo>
                  <a:pt x="0" y="6240542"/>
                </a:lnTo>
                <a:lnTo>
                  <a:pt x="0" y="0"/>
                </a:lnTo>
                <a:close/>
              </a:path>
            </a:pathLst>
          </a:custGeom>
          <a:blipFill>
            <a:blip r:embed="rId10"/>
            <a:stretch>
              <a:fillRect l="0" t="0" r="0" b="0"/>
            </a:stretch>
          </a:blipFill>
        </p:spPr>
      </p:sp>
      <p:sp>
        <p:nvSpPr>
          <p:cNvPr name="Freeform 7" id="7"/>
          <p:cNvSpPr/>
          <p:nvPr/>
        </p:nvSpPr>
        <p:spPr>
          <a:xfrm flipH="false" flipV="false" rot="0">
            <a:off x="11421887" y="2893030"/>
            <a:ext cx="6425269" cy="6240543"/>
          </a:xfrm>
          <a:custGeom>
            <a:avLst/>
            <a:gdLst/>
            <a:ahLst/>
            <a:cxnLst/>
            <a:rect r="r" b="b" t="t" l="l"/>
            <a:pathLst>
              <a:path h="6240543" w="6425269">
                <a:moveTo>
                  <a:pt x="0" y="0"/>
                </a:moveTo>
                <a:lnTo>
                  <a:pt x="6425269" y="0"/>
                </a:lnTo>
                <a:lnTo>
                  <a:pt x="6425269" y="6240542"/>
                </a:lnTo>
                <a:lnTo>
                  <a:pt x="0" y="6240542"/>
                </a:lnTo>
                <a:lnTo>
                  <a:pt x="0" y="0"/>
                </a:lnTo>
                <a:close/>
              </a:path>
            </a:pathLst>
          </a:custGeom>
          <a:blipFill>
            <a:blip r:embed="rId11"/>
            <a:stretch>
              <a:fillRect l="0" t="0" r="0" b="0"/>
            </a:stretch>
          </a:blipFill>
        </p:spPr>
      </p:sp>
      <p:sp>
        <p:nvSpPr>
          <p:cNvPr name="TextBox 8" id="8"/>
          <p:cNvSpPr txBox="true"/>
          <p:nvPr/>
        </p:nvSpPr>
        <p:spPr>
          <a:xfrm rot="0">
            <a:off x="6338815" y="281815"/>
            <a:ext cx="5439298" cy="1775585"/>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year-over-year performance</a:t>
            </a:r>
          </a:p>
        </p:txBody>
      </p:sp>
      <p:sp>
        <p:nvSpPr>
          <p:cNvPr name="TextBox 9" id="9"/>
          <p:cNvSpPr txBox="true"/>
          <p:nvPr/>
        </p:nvSpPr>
        <p:spPr>
          <a:xfrm rot="0">
            <a:off x="0" y="1949806"/>
            <a:ext cx="2908826"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by sales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DC"/>
        </a:solidFill>
      </p:bgPr>
    </p:bg>
    <p:spTree>
      <p:nvGrpSpPr>
        <p:cNvPr id="1" name=""/>
        <p:cNvGrpSpPr/>
        <p:nvPr/>
      </p:nvGrpSpPr>
      <p:grpSpPr>
        <a:xfrm>
          <a:off x="0" y="0"/>
          <a:ext cx="0" cy="0"/>
          <a:chOff x="0" y="0"/>
          <a:chExt cx="0" cy="0"/>
        </a:xfrm>
      </p:grpSpPr>
      <p:sp>
        <p:nvSpPr>
          <p:cNvPr name="Freeform 2" id="2"/>
          <p:cNvSpPr/>
          <p:nvPr/>
        </p:nvSpPr>
        <p:spPr>
          <a:xfrm flipH="false" flipV="false" rot="2477594">
            <a:off x="1091433" y="3298129"/>
            <a:ext cx="15421682" cy="13667466"/>
          </a:xfrm>
          <a:custGeom>
            <a:avLst/>
            <a:gdLst/>
            <a:ahLst/>
            <a:cxnLst/>
            <a:rect r="r" b="b" t="t" l="l"/>
            <a:pathLst>
              <a:path h="13667466" w="15421682">
                <a:moveTo>
                  <a:pt x="0" y="0"/>
                </a:moveTo>
                <a:lnTo>
                  <a:pt x="15421682" y="0"/>
                </a:lnTo>
                <a:lnTo>
                  <a:pt x="15421682" y="13667466"/>
                </a:lnTo>
                <a:lnTo>
                  <a:pt x="0" y="13667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473078" y="-532399"/>
            <a:ext cx="4911697" cy="4352991"/>
          </a:xfrm>
          <a:custGeom>
            <a:avLst/>
            <a:gdLst/>
            <a:ahLst/>
            <a:cxnLst/>
            <a:rect r="r" b="b" t="t" l="l"/>
            <a:pathLst>
              <a:path h="4352991" w="4911697">
                <a:moveTo>
                  <a:pt x="0" y="0"/>
                </a:moveTo>
                <a:lnTo>
                  <a:pt x="4911697" y="0"/>
                </a:lnTo>
                <a:lnTo>
                  <a:pt x="4911697" y="4352992"/>
                </a:lnTo>
                <a:lnTo>
                  <a:pt x="0" y="4352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3879" y="-2057400"/>
            <a:ext cx="5387627" cy="4114800"/>
          </a:xfrm>
          <a:custGeom>
            <a:avLst/>
            <a:gdLst/>
            <a:ahLst/>
            <a:cxnLst/>
            <a:rect r="r" b="b" t="t" l="l"/>
            <a:pathLst>
              <a:path h="4114800" w="5387627">
                <a:moveTo>
                  <a:pt x="0" y="0"/>
                </a:moveTo>
                <a:lnTo>
                  <a:pt x="5387627" y="0"/>
                </a:lnTo>
                <a:lnTo>
                  <a:pt x="53876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003179" y="-663062"/>
            <a:ext cx="925748" cy="2307159"/>
          </a:xfrm>
          <a:custGeom>
            <a:avLst/>
            <a:gdLst/>
            <a:ahLst/>
            <a:cxnLst/>
            <a:rect r="r" b="b" t="t" l="l"/>
            <a:pathLst>
              <a:path h="2307159" w="925748">
                <a:moveTo>
                  <a:pt x="0" y="0"/>
                </a:moveTo>
                <a:lnTo>
                  <a:pt x="925748" y="0"/>
                </a:lnTo>
                <a:lnTo>
                  <a:pt x="925748" y="2307159"/>
                </a:lnTo>
                <a:lnTo>
                  <a:pt x="0" y="2307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95157" y="3070810"/>
            <a:ext cx="9683766" cy="6800880"/>
          </a:xfrm>
          <a:custGeom>
            <a:avLst/>
            <a:gdLst/>
            <a:ahLst/>
            <a:cxnLst/>
            <a:rect r="r" b="b" t="t" l="l"/>
            <a:pathLst>
              <a:path h="6800880" w="9683766">
                <a:moveTo>
                  <a:pt x="0" y="0"/>
                </a:moveTo>
                <a:lnTo>
                  <a:pt x="9683766" y="0"/>
                </a:lnTo>
                <a:lnTo>
                  <a:pt x="9683766" y="6800880"/>
                </a:lnTo>
                <a:lnTo>
                  <a:pt x="0" y="6800880"/>
                </a:lnTo>
                <a:lnTo>
                  <a:pt x="0" y="0"/>
                </a:lnTo>
                <a:close/>
              </a:path>
            </a:pathLst>
          </a:custGeom>
          <a:blipFill>
            <a:blip r:embed="rId10"/>
            <a:stretch>
              <a:fillRect l="0" t="0" r="-328" b="0"/>
            </a:stretch>
          </a:blipFill>
        </p:spPr>
      </p:sp>
      <p:sp>
        <p:nvSpPr>
          <p:cNvPr name="Freeform 7" id="7"/>
          <p:cNvSpPr/>
          <p:nvPr/>
        </p:nvSpPr>
        <p:spPr>
          <a:xfrm flipH="false" flipV="false" rot="0">
            <a:off x="10799690" y="3070810"/>
            <a:ext cx="6758375" cy="6800880"/>
          </a:xfrm>
          <a:custGeom>
            <a:avLst/>
            <a:gdLst/>
            <a:ahLst/>
            <a:cxnLst/>
            <a:rect r="r" b="b" t="t" l="l"/>
            <a:pathLst>
              <a:path h="6800880" w="6758375">
                <a:moveTo>
                  <a:pt x="0" y="0"/>
                </a:moveTo>
                <a:lnTo>
                  <a:pt x="6758375" y="0"/>
                </a:lnTo>
                <a:lnTo>
                  <a:pt x="6758375" y="6800880"/>
                </a:lnTo>
                <a:lnTo>
                  <a:pt x="0" y="6800880"/>
                </a:lnTo>
                <a:lnTo>
                  <a:pt x="0" y="0"/>
                </a:lnTo>
                <a:close/>
              </a:path>
            </a:pathLst>
          </a:custGeom>
          <a:blipFill>
            <a:blip r:embed="rId11"/>
            <a:stretch>
              <a:fillRect l="0" t="0" r="0" b="0"/>
            </a:stretch>
          </a:blipFill>
        </p:spPr>
      </p:sp>
      <p:sp>
        <p:nvSpPr>
          <p:cNvPr name="TextBox 8" id="8"/>
          <p:cNvSpPr txBox="true"/>
          <p:nvPr/>
        </p:nvSpPr>
        <p:spPr>
          <a:xfrm rot="0">
            <a:off x="6338815" y="281815"/>
            <a:ext cx="5439298" cy="1775585"/>
          </a:xfrm>
          <a:prstGeom prst="rect">
            <a:avLst/>
          </a:prstGeom>
        </p:spPr>
        <p:txBody>
          <a:bodyPr anchor="t" rtlCol="false" tIns="0" lIns="0" bIns="0" rIns="0">
            <a:spAutoFit/>
          </a:bodyPr>
          <a:lstStyle/>
          <a:p>
            <a:pPr algn="ctr" marL="0" indent="0" lvl="0">
              <a:lnSpc>
                <a:spcPts val="7102"/>
              </a:lnSpc>
              <a:spcBef>
                <a:spcPct val="0"/>
              </a:spcBef>
            </a:pPr>
            <a:r>
              <a:rPr lang="en-US" sz="5073">
                <a:solidFill>
                  <a:srgbClr val="014225"/>
                </a:solidFill>
                <a:latin typeface="Lazydog"/>
                <a:ea typeface="Lazydog"/>
                <a:cs typeface="Lazydog"/>
                <a:sym typeface="Lazydog"/>
              </a:rPr>
              <a:t>year-over-year performance</a:t>
            </a:r>
          </a:p>
        </p:txBody>
      </p:sp>
      <p:sp>
        <p:nvSpPr>
          <p:cNvPr name="TextBox 9" id="9"/>
          <p:cNvSpPr txBox="true"/>
          <p:nvPr/>
        </p:nvSpPr>
        <p:spPr>
          <a:xfrm rot="0">
            <a:off x="0" y="1949806"/>
            <a:ext cx="4672482" cy="632919"/>
          </a:xfrm>
          <a:prstGeom prst="rect">
            <a:avLst/>
          </a:prstGeom>
        </p:spPr>
        <p:txBody>
          <a:bodyPr anchor="t" rtlCol="false" tIns="0" lIns="0" bIns="0" rIns="0">
            <a:spAutoFit/>
          </a:bodyPr>
          <a:lstStyle/>
          <a:p>
            <a:pPr algn="ctr" marL="0" indent="0" lvl="0">
              <a:lnSpc>
                <a:spcPts val="5007"/>
              </a:lnSpc>
            </a:pPr>
            <a:r>
              <a:rPr lang="en-US" b="true" sz="4138">
                <a:solidFill>
                  <a:srgbClr val="014225"/>
                </a:solidFill>
                <a:latin typeface="Dosis Bold"/>
                <a:ea typeface="Dosis Bold"/>
                <a:cs typeface="Dosis Bold"/>
                <a:sym typeface="Dosis Bold"/>
              </a:rPr>
              <a:t>by order ID count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DAGbGItoidM</dc:identifier>
  <dcterms:modified xsi:type="dcterms:W3CDTF">2011-08-01T06:04:30Z</dcterms:modified>
  <cp:revision>1</cp:revision>
  <dc:title>Project 3 Final</dc:title>
</cp:coreProperties>
</file>